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8"/>
  </p:notesMasterIdLst>
  <p:sldIdLst>
    <p:sldId id="257" r:id="rId2"/>
    <p:sldId id="258" r:id="rId3"/>
    <p:sldId id="259" r:id="rId4"/>
    <p:sldId id="260" r:id="rId5"/>
    <p:sldId id="261" r:id="rId6"/>
    <p:sldId id="262" r:id="rId7"/>
  </p:sldIdLst>
  <p:sldSz cx="18288000" cy="10287000"/>
  <p:notesSz cx="7559675" cy="10691813"/>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8B992554-3CAB-4292-AFB5-15F3BF46FCB6}">
          <p14:sldIdLst>
            <p14:sldId id="257"/>
          </p14:sldIdLst>
        </p14:section>
        <p14:section name="Untitled Section" id="{EDFB09E3-23B5-4DDF-8EB6-09936D810473}">
          <p14:sldIdLst>
            <p14:sldId id="258"/>
            <p14:sldId id="259"/>
            <p14:sldId id="260"/>
            <p14:sldId id="261"/>
            <p14:sldId id="262"/>
          </p14:sldIdLst>
        </p14:section>
      </p14:sectionLst>
    </p:ex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2" roundtripDataSignature="AMtx7mjeL4E1Inbpk6y/KAryQsKcwdfT4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customschemas.google.com/relationships/presentationmetadata" Target="meta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5" Type="http://schemas.openxmlformats.org/officeDocument/2006/relationships/theme" Target="theme/theme1.xml"/><Relationship Id="rId4" Type="http://schemas.openxmlformats.org/officeDocument/2006/relationships/slide" Target="slides/slide3.xml"/><Relationship Id="rId14"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55950" y="5078600"/>
            <a:ext cx="6047725" cy="48113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2:notes"/>
          <p:cNvSpPr txBox="1">
            <a:spLocks noGrp="1"/>
          </p:cNvSpPr>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2:notes"/>
          <p:cNvSpPr>
            <a:spLocks noGrp="1" noRot="1" noChangeAspect="1"/>
          </p:cNvSpPr>
          <p:nvPr>
            <p:ph type="sldImg" idx="2"/>
          </p:nvPr>
        </p:nvSpPr>
        <p:spPr>
          <a:xfrm>
            <a:off x="217488" y="801688"/>
            <a:ext cx="7126287" cy="40100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txBox="1">
            <a:spLocks noGrp="1"/>
          </p:cNvSpPr>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6" name="Google Shape;116;p3:notes"/>
          <p:cNvSpPr>
            <a:spLocks noGrp="1" noRot="1" noChangeAspect="1"/>
          </p:cNvSpPr>
          <p:nvPr>
            <p:ph type="sldImg" idx="2"/>
          </p:nvPr>
        </p:nvSpPr>
        <p:spPr>
          <a:xfrm>
            <a:off x="217488" y="801688"/>
            <a:ext cx="7126287" cy="40100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txBox="1">
            <a:spLocks noGrp="1"/>
          </p:cNvSpPr>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4:notes"/>
          <p:cNvSpPr>
            <a:spLocks noGrp="1" noRot="1" noChangeAspect="1"/>
          </p:cNvSpPr>
          <p:nvPr>
            <p:ph type="sldImg" idx="2"/>
          </p:nvPr>
        </p:nvSpPr>
        <p:spPr>
          <a:xfrm>
            <a:off x="217488" y="801688"/>
            <a:ext cx="7126287" cy="40100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p5:notes"/>
          <p:cNvSpPr>
            <a:spLocks noGrp="1" noRot="1" noChangeAspect="1"/>
          </p:cNvSpPr>
          <p:nvPr>
            <p:ph type="sldImg" idx="2"/>
          </p:nvPr>
        </p:nvSpPr>
        <p:spPr>
          <a:xfrm>
            <a:off x="217488" y="801688"/>
            <a:ext cx="7126287" cy="40100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6:notes"/>
          <p:cNvSpPr txBox="1">
            <a:spLocks noGrp="1"/>
          </p:cNvSpPr>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 name="Google Shape;134;p6:notes"/>
          <p:cNvSpPr>
            <a:spLocks noGrp="1" noRot="1" noChangeAspect="1"/>
          </p:cNvSpPr>
          <p:nvPr>
            <p:ph type="sldImg" idx="2"/>
          </p:nvPr>
        </p:nvSpPr>
        <p:spPr>
          <a:xfrm>
            <a:off x="217488" y="801688"/>
            <a:ext cx="7126287" cy="40100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7:notes"/>
          <p:cNvSpPr txBox="1">
            <a:spLocks noGrp="1"/>
          </p:cNvSpPr>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 name="Google Shape;140;p7:notes"/>
          <p:cNvSpPr>
            <a:spLocks noGrp="1" noRot="1" noChangeAspect="1"/>
          </p:cNvSpPr>
          <p:nvPr>
            <p:ph type="sldImg" idx="2"/>
          </p:nvPr>
        </p:nvSpPr>
        <p:spPr>
          <a:xfrm>
            <a:off x="217488" y="801688"/>
            <a:ext cx="7126287" cy="40100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
        <p:cNvGrpSpPr/>
        <p:nvPr/>
      </p:nvGrpSpPr>
      <p:grpSpPr>
        <a:xfrm>
          <a:off x="0" y="0"/>
          <a:ext cx="0" cy="0"/>
          <a:chOff x="0" y="0"/>
          <a:chExt cx="0" cy="0"/>
        </a:xfrm>
      </p:grpSpPr>
      <p:sp>
        <p:nvSpPr>
          <p:cNvPr id="12" name="Google Shape;12;p9"/>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9"/>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4" name="Google Shape;14;p9"/>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8"/>
          <p:cNvSpPr txBox="1">
            <a:spLocks noGrp="1"/>
          </p:cNvSpPr>
          <p:nvPr>
            <p:ph type="body" idx="1"/>
          </p:nvPr>
        </p:nvSpPr>
        <p:spPr>
          <a:xfrm>
            <a:off x="914400" y="2406960"/>
            <a:ext cx="1645884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71" name="Google Shape;71;p18"/>
          <p:cNvSpPr txBox="1">
            <a:spLocks noGrp="1"/>
          </p:cNvSpPr>
          <p:nvPr>
            <p:ph type="body" idx="2"/>
          </p:nvPr>
        </p:nvSpPr>
        <p:spPr>
          <a:xfrm>
            <a:off x="914400" y="5523120"/>
            <a:ext cx="1645884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72" name="Google Shape;72;p18"/>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8"/>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74" name="Google Shape;74;p18"/>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9"/>
          <p:cNvSpPr txBox="1">
            <a:spLocks noGrp="1"/>
          </p:cNvSpPr>
          <p:nvPr>
            <p:ph type="body" idx="1"/>
          </p:nvPr>
        </p:nvSpPr>
        <p:spPr>
          <a:xfrm>
            <a:off x="914400" y="240696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78" name="Google Shape;78;p19"/>
          <p:cNvSpPr txBox="1">
            <a:spLocks noGrp="1"/>
          </p:cNvSpPr>
          <p:nvPr>
            <p:ph type="body" idx="2"/>
          </p:nvPr>
        </p:nvSpPr>
        <p:spPr>
          <a:xfrm>
            <a:off x="9348120" y="240696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79" name="Google Shape;79;p19"/>
          <p:cNvSpPr txBox="1">
            <a:spLocks noGrp="1"/>
          </p:cNvSpPr>
          <p:nvPr>
            <p:ph type="body" idx="3"/>
          </p:nvPr>
        </p:nvSpPr>
        <p:spPr>
          <a:xfrm>
            <a:off x="914400" y="552312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80" name="Google Shape;80;p19"/>
          <p:cNvSpPr txBox="1">
            <a:spLocks noGrp="1"/>
          </p:cNvSpPr>
          <p:nvPr>
            <p:ph type="body" idx="4"/>
          </p:nvPr>
        </p:nvSpPr>
        <p:spPr>
          <a:xfrm>
            <a:off x="9348120" y="552312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81" name="Google Shape;81;p19"/>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9"/>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83" name="Google Shape;83;p19"/>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84"/>
        <p:cNvGrpSpPr/>
        <p:nvPr/>
      </p:nvGrpSpPr>
      <p:grpSpPr>
        <a:xfrm>
          <a:off x="0" y="0"/>
          <a:ext cx="0" cy="0"/>
          <a:chOff x="0" y="0"/>
          <a:chExt cx="0" cy="0"/>
        </a:xfrm>
      </p:grpSpPr>
      <p:sp>
        <p:nvSpPr>
          <p:cNvPr id="85" name="Google Shape;85;p20"/>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0"/>
          <p:cNvSpPr txBox="1">
            <a:spLocks noGrp="1"/>
          </p:cNvSpPr>
          <p:nvPr>
            <p:ph type="body" idx="1"/>
          </p:nvPr>
        </p:nvSpPr>
        <p:spPr>
          <a:xfrm>
            <a:off x="914400" y="2406960"/>
            <a:ext cx="529956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87" name="Google Shape;87;p20"/>
          <p:cNvSpPr txBox="1">
            <a:spLocks noGrp="1"/>
          </p:cNvSpPr>
          <p:nvPr>
            <p:ph type="body" idx="2"/>
          </p:nvPr>
        </p:nvSpPr>
        <p:spPr>
          <a:xfrm>
            <a:off x="6479280" y="2406960"/>
            <a:ext cx="529956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88" name="Google Shape;88;p20"/>
          <p:cNvSpPr txBox="1">
            <a:spLocks noGrp="1"/>
          </p:cNvSpPr>
          <p:nvPr>
            <p:ph type="body" idx="3"/>
          </p:nvPr>
        </p:nvSpPr>
        <p:spPr>
          <a:xfrm>
            <a:off x="12044160" y="2406960"/>
            <a:ext cx="529956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89" name="Google Shape;89;p20"/>
          <p:cNvSpPr txBox="1">
            <a:spLocks noGrp="1"/>
          </p:cNvSpPr>
          <p:nvPr>
            <p:ph type="body" idx="4"/>
          </p:nvPr>
        </p:nvSpPr>
        <p:spPr>
          <a:xfrm>
            <a:off x="914400" y="5523120"/>
            <a:ext cx="529956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90" name="Google Shape;90;p20"/>
          <p:cNvSpPr txBox="1">
            <a:spLocks noGrp="1"/>
          </p:cNvSpPr>
          <p:nvPr>
            <p:ph type="body" idx="5"/>
          </p:nvPr>
        </p:nvSpPr>
        <p:spPr>
          <a:xfrm>
            <a:off x="6479280" y="5523120"/>
            <a:ext cx="529956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91" name="Google Shape;91;p20"/>
          <p:cNvSpPr txBox="1">
            <a:spLocks noGrp="1"/>
          </p:cNvSpPr>
          <p:nvPr>
            <p:ph type="body" idx="6"/>
          </p:nvPr>
        </p:nvSpPr>
        <p:spPr>
          <a:xfrm>
            <a:off x="12044160" y="5523120"/>
            <a:ext cx="529956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92" name="Google Shape;92;p20"/>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0"/>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94" name="Google Shape;94;p20"/>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5"/>
        <p:cNvGrpSpPr/>
        <p:nvPr/>
      </p:nvGrpSpPr>
      <p:grpSpPr>
        <a:xfrm>
          <a:off x="0" y="0"/>
          <a:ext cx="0" cy="0"/>
          <a:chOff x="0" y="0"/>
          <a:chExt cx="0" cy="0"/>
        </a:xfrm>
      </p:grpSpPr>
      <p:sp>
        <p:nvSpPr>
          <p:cNvPr id="16" name="Google Shape;16;p10"/>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0"/>
          <p:cNvSpPr txBox="1">
            <a:spLocks noGrp="1"/>
          </p:cNvSpPr>
          <p:nvPr>
            <p:ph type="subTitle" idx="1"/>
          </p:nvPr>
        </p:nvSpPr>
        <p:spPr>
          <a:xfrm>
            <a:off x="914400" y="2406960"/>
            <a:ext cx="16458840" cy="59659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0"/>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0"/>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0" name="Google Shape;20;p10"/>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1"/>
        <p:cNvGrpSpPr/>
        <p:nvPr/>
      </p:nvGrpSpPr>
      <p:grpSpPr>
        <a:xfrm>
          <a:off x="0" y="0"/>
          <a:ext cx="0" cy="0"/>
          <a:chOff x="0" y="0"/>
          <a:chExt cx="0" cy="0"/>
        </a:xfrm>
      </p:grpSpPr>
      <p:sp>
        <p:nvSpPr>
          <p:cNvPr id="22" name="Google Shape;22;p11"/>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1"/>
          <p:cNvSpPr txBox="1">
            <a:spLocks noGrp="1"/>
          </p:cNvSpPr>
          <p:nvPr>
            <p:ph type="body" idx="1"/>
          </p:nvPr>
        </p:nvSpPr>
        <p:spPr>
          <a:xfrm>
            <a:off x="914400" y="2406960"/>
            <a:ext cx="16458840" cy="59659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4" name="Google Shape;24;p11"/>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1"/>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6" name="Google Shape;26;p11"/>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7"/>
        <p:cNvGrpSpPr/>
        <p:nvPr/>
      </p:nvGrpSpPr>
      <p:grpSpPr>
        <a:xfrm>
          <a:off x="0" y="0"/>
          <a:ext cx="0" cy="0"/>
          <a:chOff x="0" y="0"/>
          <a:chExt cx="0" cy="0"/>
        </a:xfrm>
      </p:grpSpPr>
      <p:sp>
        <p:nvSpPr>
          <p:cNvPr id="28" name="Google Shape;28;p12"/>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2"/>
          <p:cNvSpPr txBox="1">
            <a:spLocks noGrp="1"/>
          </p:cNvSpPr>
          <p:nvPr>
            <p:ph type="body" idx="1"/>
          </p:nvPr>
        </p:nvSpPr>
        <p:spPr>
          <a:xfrm>
            <a:off x="914400" y="2406960"/>
            <a:ext cx="8031600" cy="59659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0" name="Google Shape;30;p12"/>
          <p:cNvSpPr txBox="1">
            <a:spLocks noGrp="1"/>
          </p:cNvSpPr>
          <p:nvPr>
            <p:ph type="body" idx="2"/>
          </p:nvPr>
        </p:nvSpPr>
        <p:spPr>
          <a:xfrm>
            <a:off x="9348120" y="2406960"/>
            <a:ext cx="8031600" cy="59659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1" name="Google Shape;31;p12"/>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2"/>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33" name="Google Shape;33;p12"/>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13"/>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3"/>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3"/>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38" name="Google Shape;38;p13"/>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39"/>
        <p:cNvGrpSpPr/>
        <p:nvPr/>
      </p:nvGrpSpPr>
      <p:grpSpPr>
        <a:xfrm>
          <a:off x="0" y="0"/>
          <a:ext cx="0" cy="0"/>
          <a:chOff x="0" y="0"/>
          <a:chExt cx="0" cy="0"/>
        </a:xfrm>
      </p:grpSpPr>
      <p:sp>
        <p:nvSpPr>
          <p:cNvPr id="40" name="Google Shape;40;p14"/>
          <p:cNvSpPr txBox="1">
            <a:spLocks noGrp="1"/>
          </p:cNvSpPr>
          <p:nvPr>
            <p:ph type="subTitle" idx="1"/>
          </p:nvPr>
        </p:nvSpPr>
        <p:spPr>
          <a:xfrm>
            <a:off x="914400" y="410400"/>
            <a:ext cx="16458840" cy="796284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4"/>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4"/>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43" name="Google Shape;43;p14"/>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44"/>
        <p:cNvGrpSpPr/>
        <p:nvPr/>
      </p:nvGrpSpPr>
      <p:grpSpPr>
        <a:xfrm>
          <a:off x="0" y="0"/>
          <a:ext cx="0" cy="0"/>
          <a:chOff x="0" y="0"/>
          <a:chExt cx="0" cy="0"/>
        </a:xfrm>
      </p:grpSpPr>
      <p:sp>
        <p:nvSpPr>
          <p:cNvPr id="45" name="Google Shape;45;p15"/>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5"/>
          <p:cNvSpPr txBox="1">
            <a:spLocks noGrp="1"/>
          </p:cNvSpPr>
          <p:nvPr>
            <p:ph type="body" idx="1"/>
          </p:nvPr>
        </p:nvSpPr>
        <p:spPr>
          <a:xfrm>
            <a:off x="914400" y="240696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7" name="Google Shape;47;p15"/>
          <p:cNvSpPr txBox="1">
            <a:spLocks noGrp="1"/>
          </p:cNvSpPr>
          <p:nvPr>
            <p:ph type="body" idx="2"/>
          </p:nvPr>
        </p:nvSpPr>
        <p:spPr>
          <a:xfrm>
            <a:off x="9348120" y="2406960"/>
            <a:ext cx="8031600" cy="59659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8" name="Google Shape;48;p15"/>
          <p:cNvSpPr txBox="1">
            <a:spLocks noGrp="1"/>
          </p:cNvSpPr>
          <p:nvPr>
            <p:ph type="body" idx="3"/>
          </p:nvPr>
        </p:nvSpPr>
        <p:spPr>
          <a:xfrm>
            <a:off x="914400" y="552312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9" name="Google Shape;49;p15"/>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5"/>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51" name="Google Shape;51;p15"/>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52"/>
        <p:cNvGrpSpPr/>
        <p:nvPr/>
      </p:nvGrpSpPr>
      <p:grpSpPr>
        <a:xfrm>
          <a:off x="0" y="0"/>
          <a:ext cx="0" cy="0"/>
          <a:chOff x="0" y="0"/>
          <a:chExt cx="0" cy="0"/>
        </a:xfrm>
      </p:grpSpPr>
      <p:sp>
        <p:nvSpPr>
          <p:cNvPr id="53" name="Google Shape;53;p16"/>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6"/>
          <p:cNvSpPr txBox="1">
            <a:spLocks noGrp="1"/>
          </p:cNvSpPr>
          <p:nvPr>
            <p:ph type="body" idx="1"/>
          </p:nvPr>
        </p:nvSpPr>
        <p:spPr>
          <a:xfrm>
            <a:off x="914400" y="2406960"/>
            <a:ext cx="8031600" cy="59659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5" name="Google Shape;55;p16"/>
          <p:cNvSpPr txBox="1">
            <a:spLocks noGrp="1"/>
          </p:cNvSpPr>
          <p:nvPr>
            <p:ph type="body" idx="2"/>
          </p:nvPr>
        </p:nvSpPr>
        <p:spPr>
          <a:xfrm>
            <a:off x="9348120" y="240696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6" name="Google Shape;56;p16"/>
          <p:cNvSpPr txBox="1">
            <a:spLocks noGrp="1"/>
          </p:cNvSpPr>
          <p:nvPr>
            <p:ph type="body" idx="3"/>
          </p:nvPr>
        </p:nvSpPr>
        <p:spPr>
          <a:xfrm>
            <a:off x="9348120" y="552312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7" name="Google Shape;57;p16"/>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6"/>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59" name="Google Shape;59;p16"/>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7"/>
          <p:cNvSpPr txBox="1">
            <a:spLocks noGrp="1"/>
          </p:cNvSpPr>
          <p:nvPr>
            <p:ph type="body" idx="1"/>
          </p:nvPr>
        </p:nvSpPr>
        <p:spPr>
          <a:xfrm>
            <a:off x="914400" y="240696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63" name="Google Shape;63;p17"/>
          <p:cNvSpPr txBox="1">
            <a:spLocks noGrp="1"/>
          </p:cNvSpPr>
          <p:nvPr>
            <p:ph type="body" idx="2"/>
          </p:nvPr>
        </p:nvSpPr>
        <p:spPr>
          <a:xfrm>
            <a:off x="9348120" y="2406960"/>
            <a:ext cx="803160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64" name="Google Shape;64;p17"/>
          <p:cNvSpPr txBox="1">
            <a:spLocks noGrp="1"/>
          </p:cNvSpPr>
          <p:nvPr>
            <p:ph type="body" idx="3"/>
          </p:nvPr>
        </p:nvSpPr>
        <p:spPr>
          <a:xfrm>
            <a:off x="914400" y="5523120"/>
            <a:ext cx="16458840" cy="284544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65" name="Google Shape;65;p17"/>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7"/>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1pPr>
            <a:lvl2pPr marL="0" lvl="1"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2pPr>
            <a:lvl3pPr marL="0" lvl="2"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3pPr>
            <a:lvl4pPr marL="0" lvl="3"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4pPr>
            <a:lvl5pPr marL="0" lvl="4"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5pPr>
            <a:lvl6pPr marL="0" lvl="5"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6pPr>
            <a:lvl7pPr marL="0" lvl="6"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7pPr>
            <a:lvl8pPr marL="0" lvl="7"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8pPr>
            <a:lvl9pPr marL="0" lvl="8" indent="0" algn="r">
              <a:lnSpc>
                <a:spcPct val="100000"/>
              </a:lnSpc>
              <a:spcBef>
                <a:spcPts val="0"/>
              </a:spcBef>
              <a:buClr>
                <a:srgbClr val="8B8B8B"/>
              </a:buClr>
              <a:buSzPts val="1200"/>
              <a:buFont typeface="Calibri"/>
              <a:buNone/>
              <a:defRPr sz="1200" b="0" strike="noStrik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67" name="Google Shape;67;p17"/>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B8B8B"/>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8"/>
          <p:cNvSpPr txBox="1">
            <a:spLocks noGrp="1"/>
          </p:cNvSpPr>
          <p:nvPr>
            <p:ph type="dt" idx="10"/>
          </p:nvPr>
        </p:nvSpPr>
        <p:spPr>
          <a:xfrm>
            <a:off x="457200" y="6356520"/>
            <a:ext cx="213336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8B8B8B"/>
              </a:buClr>
              <a:buSzPts val="1200"/>
              <a:buFont typeface="Calibri"/>
              <a:buNone/>
              <a:defRPr sz="1200" b="0" i="0" u="none" strike="noStrike" cap="none">
                <a:solidFill>
                  <a:srgbClr val="8B8B8B"/>
                </a:solidFill>
                <a:latin typeface="Calibri"/>
                <a:ea typeface="Calibri"/>
                <a:cs typeface="Calibri"/>
                <a:sym typeface="Calibri"/>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7" name="Google Shape;7;p8"/>
          <p:cNvSpPr txBox="1">
            <a:spLocks noGrp="1"/>
          </p:cNvSpPr>
          <p:nvPr>
            <p:ph type="ftr" idx="11"/>
          </p:nvPr>
        </p:nvSpPr>
        <p:spPr>
          <a:xfrm>
            <a:off x="3124080" y="6356520"/>
            <a:ext cx="2895120" cy="36468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Font typeface="Times New Roman"/>
              <a:buNone/>
              <a:defRPr sz="1400" b="0" i="0" u="none" strike="noStrike" cap="none">
                <a:latin typeface="Times New Roman"/>
                <a:ea typeface="Times New Roman"/>
                <a:cs typeface="Times New Roman"/>
                <a:sym typeface="Times New Roman"/>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p8"/>
          <p:cNvSpPr txBox="1">
            <a:spLocks noGrp="1"/>
          </p:cNvSpPr>
          <p:nvPr>
            <p:ph type="sldNum" idx="12"/>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buClr>
                <a:srgbClr val="8B8B8B"/>
              </a:buClr>
              <a:buSzPts val="1200"/>
              <a:buFont typeface="Calibri"/>
              <a:buNone/>
              <a:defRPr sz="1200" b="0" i="0" u="none" strike="noStrike" cap="none">
                <a:solidFill>
                  <a:srgbClr val="8B8B8B"/>
                </a:solidFill>
                <a:latin typeface="Calibri"/>
                <a:ea typeface="Calibri"/>
                <a:cs typeface="Calibri"/>
                <a:sym typeface="Calibri"/>
              </a:defRPr>
            </a:lvl1pPr>
            <a:lvl2pPr marL="0" marR="0" lvl="1" indent="0" algn="r" rtl="0">
              <a:lnSpc>
                <a:spcPct val="100000"/>
              </a:lnSpc>
              <a:spcBef>
                <a:spcPts val="0"/>
              </a:spcBef>
              <a:buClr>
                <a:srgbClr val="8B8B8B"/>
              </a:buClr>
              <a:buSzPts val="1200"/>
              <a:buFont typeface="Calibri"/>
              <a:buNone/>
              <a:defRPr sz="1200" b="0" i="0" u="none" strike="noStrike" cap="none">
                <a:solidFill>
                  <a:srgbClr val="8B8B8B"/>
                </a:solidFill>
                <a:latin typeface="Calibri"/>
                <a:ea typeface="Calibri"/>
                <a:cs typeface="Calibri"/>
                <a:sym typeface="Calibri"/>
              </a:defRPr>
            </a:lvl2pPr>
            <a:lvl3pPr marL="0" marR="0" lvl="2" indent="0" algn="r" rtl="0">
              <a:lnSpc>
                <a:spcPct val="100000"/>
              </a:lnSpc>
              <a:spcBef>
                <a:spcPts val="0"/>
              </a:spcBef>
              <a:buClr>
                <a:srgbClr val="8B8B8B"/>
              </a:buClr>
              <a:buSzPts val="1200"/>
              <a:buFont typeface="Calibri"/>
              <a:buNone/>
              <a:defRPr sz="1200" b="0" i="0" u="none" strike="noStrike" cap="none">
                <a:solidFill>
                  <a:srgbClr val="8B8B8B"/>
                </a:solidFill>
                <a:latin typeface="Calibri"/>
                <a:ea typeface="Calibri"/>
                <a:cs typeface="Calibri"/>
                <a:sym typeface="Calibri"/>
              </a:defRPr>
            </a:lvl3pPr>
            <a:lvl4pPr marL="0" marR="0" lvl="3" indent="0" algn="r" rtl="0">
              <a:lnSpc>
                <a:spcPct val="100000"/>
              </a:lnSpc>
              <a:spcBef>
                <a:spcPts val="0"/>
              </a:spcBef>
              <a:buClr>
                <a:srgbClr val="8B8B8B"/>
              </a:buClr>
              <a:buSzPts val="1200"/>
              <a:buFont typeface="Calibri"/>
              <a:buNone/>
              <a:defRPr sz="1200" b="0" i="0" u="none" strike="noStrike" cap="none">
                <a:solidFill>
                  <a:srgbClr val="8B8B8B"/>
                </a:solidFill>
                <a:latin typeface="Calibri"/>
                <a:ea typeface="Calibri"/>
                <a:cs typeface="Calibri"/>
                <a:sym typeface="Calibri"/>
              </a:defRPr>
            </a:lvl4pPr>
            <a:lvl5pPr marL="0" marR="0" lvl="4" indent="0" algn="r" rtl="0">
              <a:lnSpc>
                <a:spcPct val="100000"/>
              </a:lnSpc>
              <a:spcBef>
                <a:spcPts val="0"/>
              </a:spcBef>
              <a:buClr>
                <a:srgbClr val="8B8B8B"/>
              </a:buClr>
              <a:buSzPts val="1200"/>
              <a:buFont typeface="Calibri"/>
              <a:buNone/>
              <a:defRPr sz="1200" b="0" i="0" u="none" strike="noStrike" cap="none">
                <a:solidFill>
                  <a:srgbClr val="8B8B8B"/>
                </a:solidFill>
                <a:latin typeface="Calibri"/>
                <a:ea typeface="Calibri"/>
                <a:cs typeface="Calibri"/>
                <a:sym typeface="Calibri"/>
              </a:defRPr>
            </a:lvl5pPr>
            <a:lvl6pPr marL="0" marR="0" lvl="5" indent="0" algn="r" rtl="0">
              <a:lnSpc>
                <a:spcPct val="100000"/>
              </a:lnSpc>
              <a:spcBef>
                <a:spcPts val="0"/>
              </a:spcBef>
              <a:buClr>
                <a:srgbClr val="8B8B8B"/>
              </a:buClr>
              <a:buSzPts val="1200"/>
              <a:buFont typeface="Calibri"/>
              <a:buNone/>
              <a:defRPr sz="1200" b="0" i="0" u="none" strike="noStrike" cap="none">
                <a:solidFill>
                  <a:srgbClr val="8B8B8B"/>
                </a:solidFill>
                <a:latin typeface="Calibri"/>
                <a:ea typeface="Calibri"/>
                <a:cs typeface="Calibri"/>
                <a:sym typeface="Calibri"/>
              </a:defRPr>
            </a:lvl6pPr>
            <a:lvl7pPr marL="0" marR="0" lvl="6" indent="0" algn="r" rtl="0">
              <a:lnSpc>
                <a:spcPct val="100000"/>
              </a:lnSpc>
              <a:spcBef>
                <a:spcPts val="0"/>
              </a:spcBef>
              <a:buClr>
                <a:srgbClr val="8B8B8B"/>
              </a:buClr>
              <a:buSzPts val="1200"/>
              <a:buFont typeface="Calibri"/>
              <a:buNone/>
              <a:defRPr sz="1200" b="0" i="0" u="none" strike="noStrike" cap="none">
                <a:solidFill>
                  <a:srgbClr val="8B8B8B"/>
                </a:solidFill>
                <a:latin typeface="Calibri"/>
                <a:ea typeface="Calibri"/>
                <a:cs typeface="Calibri"/>
                <a:sym typeface="Calibri"/>
              </a:defRPr>
            </a:lvl7pPr>
            <a:lvl8pPr marL="0" marR="0" lvl="7" indent="0" algn="r" rtl="0">
              <a:lnSpc>
                <a:spcPct val="100000"/>
              </a:lnSpc>
              <a:spcBef>
                <a:spcPts val="0"/>
              </a:spcBef>
              <a:buClr>
                <a:srgbClr val="8B8B8B"/>
              </a:buClr>
              <a:buSzPts val="1200"/>
              <a:buFont typeface="Calibri"/>
              <a:buNone/>
              <a:defRPr sz="1200" b="0" i="0" u="none" strike="noStrike" cap="none">
                <a:solidFill>
                  <a:srgbClr val="8B8B8B"/>
                </a:solidFill>
                <a:latin typeface="Calibri"/>
                <a:ea typeface="Calibri"/>
                <a:cs typeface="Calibri"/>
                <a:sym typeface="Calibri"/>
              </a:defRPr>
            </a:lvl8pPr>
            <a:lvl9pPr marL="0" marR="0" lvl="8" indent="0" algn="r" rtl="0">
              <a:lnSpc>
                <a:spcPct val="100000"/>
              </a:lnSpc>
              <a:spcBef>
                <a:spcPts val="0"/>
              </a:spcBef>
              <a:buClr>
                <a:srgbClr val="8B8B8B"/>
              </a:buClr>
              <a:buSzPts val="1200"/>
              <a:buFont typeface="Calibri"/>
              <a:buNone/>
              <a:defRPr sz="12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latin typeface="Times New Roman"/>
              <a:ea typeface="Times New Roman"/>
              <a:cs typeface="Times New Roman"/>
              <a:sym typeface="Times New Roman"/>
            </a:endParaRPr>
          </a:p>
        </p:txBody>
      </p:sp>
      <p:sp>
        <p:nvSpPr>
          <p:cNvPr id="9" name="Google Shape;9;p8"/>
          <p:cNvSpPr txBox="1">
            <a:spLocks noGrp="1"/>
          </p:cNvSpPr>
          <p:nvPr>
            <p:ph type="title"/>
          </p:nvPr>
        </p:nvSpPr>
        <p:spPr>
          <a:xfrm>
            <a:off x="914400" y="410400"/>
            <a:ext cx="16458840" cy="171756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8"/>
          <p:cNvSpPr txBox="1">
            <a:spLocks noGrp="1"/>
          </p:cNvSpPr>
          <p:nvPr>
            <p:ph type="body" idx="1"/>
          </p:nvPr>
        </p:nvSpPr>
        <p:spPr>
          <a:xfrm>
            <a:off x="914400" y="2406960"/>
            <a:ext cx="16458840" cy="5965920"/>
          </a:xfrm>
          <a:prstGeom prst="rect">
            <a:avLst/>
          </a:prstGeom>
          <a:noFill/>
          <a:ln>
            <a:noFill/>
          </a:ln>
        </p:spPr>
        <p:txBody>
          <a:bodyPr spcFirstLastPara="1" wrap="square" lIns="0" tIns="0" rIns="0" bIns="0" anchor="t" anchorCtr="0">
            <a:norm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
          <p:cNvSpPr/>
          <p:nvPr/>
        </p:nvSpPr>
        <p:spPr>
          <a:xfrm>
            <a:off x="334440" y="9096120"/>
            <a:ext cx="7314840" cy="909000"/>
          </a:xfrm>
          <a:custGeom>
            <a:avLst/>
            <a:gdLst/>
            <a:ahLst/>
            <a:cxnLst/>
            <a:rect l="l" t="t" r="r" b="b"/>
            <a:pathLst>
              <a:path w="7315200" h="909430" extrusionOk="0">
                <a:moveTo>
                  <a:pt x="0" y="0"/>
                </a:moveTo>
                <a:lnTo>
                  <a:pt x="7315200" y="0"/>
                </a:lnTo>
                <a:lnTo>
                  <a:pt x="7315200" y="909430"/>
                </a:lnTo>
                <a:lnTo>
                  <a:pt x="0" y="909430"/>
                </a:lnTo>
                <a:lnTo>
                  <a:pt x="0" y="0"/>
                </a:lnTo>
                <a:close/>
              </a:path>
            </a:pathLst>
          </a:custGeom>
          <a:blipFill rotWithShape="1">
            <a:blip r:embed="rId3">
              <a:alphaModFix/>
            </a:blip>
            <a:stretch>
              <a:fillRect/>
            </a:stretch>
          </a:blipFill>
          <a:ln>
            <a:noFill/>
          </a:ln>
        </p:spPr>
      </p:sp>
      <p:sp>
        <p:nvSpPr>
          <p:cNvPr id="110" name="Google Shape;110;p2"/>
          <p:cNvSpPr/>
          <p:nvPr/>
        </p:nvSpPr>
        <p:spPr>
          <a:xfrm>
            <a:off x="-963970" y="110309"/>
            <a:ext cx="6265080" cy="116339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Clr>
                <a:srgbClr val="000000"/>
              </a:buClr>
              <a:buSzPts val="8000"/>
              <a:buFont typeface="Arial"/>
              <a:buNone/>
            </a:pPr>
            <a:r>
              <a:rPr lang="en-US" sz="5400" b="1" i="0" u="sng" strike="noStrike" cap="none" dirty="0">
                <a:solidFill>
                  <a:srgbClr val="000000"/>
                </a:solidFill>
                <a:latin typeface="Times New Roman" panose="02020603050405020304" pitchFamily="18" charset="0"/>
                <a:cs typeface="Times New Roman" panose="02020603050405020304" pitchFamily="18" charset="0"/>
                <a:sym typeface="Arial"/>
              </a:rPr>
              <a:t>Eco Innovate</a:t>
            </a:r>
            <a:endParaRPr sz="5400" b="1" i="0" u="sng" strike="noStrike" cap="none" dirty="0">
              <a:latin typeface="Times New Roman" panose="02020603050405020304" pitchFamily="18" charset="0"/>
              <a:cs typeface="Times New Roman" panose="02020603050405020304" pitchFamily="18" charset="0"/>
              <a:sym typeface="Arial"/>
            </a:endParaRPr>
          </a:p>
        </p:txBody>
      </p:sp>
      <p:sp>
        <p:nvSpPr>
          <p:cNvPr id="111" name="Google Shape;111;p2"/>
          <p:cNvSpPr/>
          <p:nvPr/>
        </p:nvSpPr>
        <p:spPr>
          <a:xfrm>
            <a:off x="7223422" y="1161427"/>
            <a:ext cx="4516293" cy="861774"/>
          </a:xfrm>
          <a:prstGeom prst="rect">
            <a:avLst/>
          </a:prstGeom>
          <a:noFill/>
          <a:ln>
            <a:noFill/>
          </a:ln>
        </p:spPr>
        <p:txBody>
          <a:bodyPr spcFirstLastPara="1" wrap="square" lIns="0" tIns="0" rIns="0" bIns="0" anchor="t" anchorCtr="0">
            <a:spAutoFit/>
          </a:bodyPr>
          <a:lstStyle/>
          <a:p>
            <a:pPr marL="0" marR="0" lvl="0" indent="0" algn="l" rtl="0">
              <a:lnSpc>
                <a:spcPct val="139980"/>
              </a:lnSpc>
              <a:spcBef>
                <a:spcPts val="0"/>
              </a:spcBef>
              <a:spcAft>
                <a:spcPts val="0"/>
              </a:spcAft>
              <a:buClr>
                <a:srgbClr val="000000"/>
              </a:buClr>
              <a:buSzPts val="5200"/>
              <a:buFont typeface="Arial"/>
              <a:buNone/>
            </a:pPr>
            <a:r>
              <a:rPr lang="en-IN" sz="4000" b="1" i="0" u="none" strike="noStrike" cap="none" dirty="0">
                <a:latin typeface="Times New Roman" panose="02020603050405020304" pitchFamily="18" charset="0"/>
                <a:cs typeface="Times New Roman" panose="02020603050405020304" pitchFamily="18" charset="0"/>
                <a:sym typeface="Arial"/>
              </a:rPr>
              <a:t>Team Details </a:t>
            </a:r>
            <a:endParaRPr sz="4000" b="1" i="0" u="none" strike="noStrike" cap="none" dirty="0">
              <a:latin typeface="Times New Roman" panose="02020603050405020304" pitchFamily="18" charset="0"/>
              <a:cs typeface="Times New Roman" panose="02020603050405020304" pitchFamily="18" charset="0"/>
              <a:sym typeface="Arial"/>
            </a:endParaRPr>
          </a:p>
        </p:txBody>
      </p:sp>
      <p:graphicFrame>
        <p:nvGraphicFramePr>
          <p:cNvPr id="2" name="Table 1">
            <a:extLst>
              <a:ext uri="{FF2B5EF4-FFF2-40B4-BE49-F238E27FC236}">
                <a16:creationId xmlns:a16="http://schemas.microsoft.com/office/drawing/2014/main" id="{98C33CF6-AB19-C516-7D51-BF634881D377}"/>
              </a:ext>
            </a:extLst>
          </p:cNvPr>
          <p:cNvGraphicFramePr>
            <a:graphicFrameLocks noGrp="1"/>
          </p:cNvGraphicFramePr>
          <p:nvPr>
            <p:extLst>
              <p:ext uri="{D42A27DB-BD31-4B8C-83A1-F6EECF244321}">
                <p14:modId xmlns:p14="http://schemas.microsoft.com/office/powerpoint/2010/main" val="1969122048"/>
              </p:ext>
            </p:extLst>
          </p:nvPr>
        </p:nvGraphicFramePr>
        <p:xfrm>
          <a:off x="454813" y="2387358"/>
          <a:ext cx="17378373" cy="5512284"/>
        </p:xfrm>
        <a:graphic>
          <a:graphicData uri="http://schemas.openxmlformats.org/drawingml/2006/table">
            <a:tbl>
              <a:tblPr firstRow="1" bandRow="1">
                <a:tableStyleId>{93296810-A885-4BE3-A3E7-6D5BEEA58F35}</a:tableStyleId>
              </a:tblPr>
              <a:tblGrid>
                <a:gridCol w="1536219">
                  <a:extLst>
                    <a:ext uri="{9D8B030D-6E8A-4147-A177-3AD203B41FA5}">
                      <a16:colId xmlns:a16="http://schemas.microsoft.com/office/drawing/2014/main" val="1455261305"/>
                    </a:ext>
                  </a:extLst>
                </a:gridCol>
                <a:gridCol w="2300749">
                  <a:extLst>
                    <a:ext uri="{9D8B030D-6E8A-4147-A177-3AD203B41FA5}">
                      <a16:colId xmlns:a16="http://schemas.microsoft.com/office/drawing/2014/main" val="3388133675"/>
                    </a:ext>
                  </a:extLst>
                </a:gridCol>
                <a:gridCol w="2241754">
                  <a:extLst>
                    <a:ext uri="{9D8B030D-6E8A-4147-A177-3AD203B41FA5}">
                      <a16:colId xmlns:a16="http://schemas.microsoft.com/office/drawing/2014/main" val="563295878"/>
                    </a:ext>
                  </a:extLst>
                </a:gridCol>
                <a:gridCol w="1489588">
                  <a:extLst>
                    <a:ext uri="{9D8B030D-6E8A-4147-A177-3AD203B41FA5}">
                      <a16:colId xmlns:a16="http://schemas.microsoft.com/office/drawing/2014/main" val="3549800263"/>
                    </a:ext>
                  </a:extLst>
                </a:gridCol>
                <a:gridCol w="1135625">
                  <a:extLst>
                    <a:ext uri="{9D8B030D-6E8A-4147-A177-3AD203B41FA5}">
                      <a16:colId xmlns:a16="http://schemas.microsoft.com/office/drawing/2014/main" val="3770041241"/>
                    </a:ext>
                  </a:extLst>
                </a:gridCol>
                <a:gridCol w="2227007">
                  <a:extLst>
                    <a:ext uri="{9D8B030D-6E8A-4147-A177-3AD203B41FA5}">
                      <a16:colId xmlns:a16="http://schemas.microsoft.com/office/drawing/2014/main" val="2373742329"/>
                    </a:ext>
                  </a:extLst>
                </a:gridCol>
                <a:gridCol w="1637071">
                  <a:extLst>
                    <a:ext uri="{9D8B030D-6E8A-4147-A177-3AD203B41FA5}">
                      <a16:colId xmlns:a16="http://schemas.microsoft.com/office/drawing/2014/main" val="670306980"/>
                    </a:ext>
                  </a:extLst>
                </a:gridCol>
                <a:gridCol w="4810360">
                  <a:extLst>
                    <a:ext uri="{9D8B030D-6E8A-4147-A177-3AD203B41FA5}">
                      <a16:colId xmlns:a16="http://schemas.microsoft.com/office/drawing/2014/main" val="1146842564"/>
                    </a:ext>
                  </a:extLst>
                </a:gridCol>
              </a:tblGrid>
              <a:tr h="908011">
                <a:tc>
                  <a:txBody>
                    <a:bodyPr/>
                    <a:lstStyle/>
                    <a:p>
                      <a:pPr algn="ctr"/>
                      <a:r>
                        <a:rPr lang="en-IN" sz="2800" dirty="0">
                          <a:latin typeface="Times New Roman" panose="02020603050405020304" pitchFamily="18" charset="0"/>
                          <a:cs typeface="Times New Roman" panose="02020603050405020304" pitchFamily="18" charset="0"/>
                        </a:rPr>
                        <a:t>Roll No</a:t>
                      </a:r>
                    </a:p>
                  </a:txBody>
                  <a:tcPr/>
                </a:tc>
                <a:tc>
                  <a:txBody>
                    <a:bodyPr/>
                    <a:lstStyle/>
                    <a:p>
                      <a:pPr algn="ctr"/>
                      <a:r>
                        <a:rPr lang="en-IN" sz="2800" dirty="0">
                          <a:latin typeface="Times New Roman" panose="02020603050405020304" pitchFamily="18" charset="0"/>
                          <a:cs typeface="Times New Roman" panose="02020603050405020304" pitchFamily="18" charset="0"/>
                        </a:rPr>
                        <a:t>Name</a:t>
                      </a:r>
                    </a:p>
                  </a:txBody>
                  <a:tcPr/>
                </a:tc>
                <a:tc>
                  <a:txBody>
                    <a:bodyPr/>
                    <a:lstStyle/>
                    <a:p>
                      <a:pPr algn="ctr"/>
                      <a:r>
                        <a:rPr lang="en-IN" sz="2800" dirty="0">
                          <a:latin typeface="Times New Roman" panose="02020603050405020304" pitchFamily="18" charset="0"/>
                          <a:cs typeface="Times New Roman" panose="02020603050405020304" pitchFamily="18" charset="0"/>
                        </a:rPr>
                        <a:t>College</a:t>
                      </a:r>
                    </a:p>
                  </a:txBody>
                  <a:tcPr/>
                </a:tc>
                <a:tc>
                  <a:txBody>
                    <a:bodyPr/>
                    <a:lstStyle/>
                    <a:p>
                      <a:pPr algn="ctr"/>
                      <a:r>
                        <a:rPr lang="en-IN" sz="2800" dirty="0">
                          <a:latin typeface="Times New Roman" panose="02020603050405020304" pitchFamily="18" charset="0"/>
                          <a:cs typeface="Times New Roman" panose="02020603050405020304" pitchFamily="18" charset="0"/>
                        </a:rPr>
                        <a:t>City</a:t>
                      </a:r>
                    </a:p>
                  </a:txBody>
                  <a:tcPr/>
                </a:tc>
                <a:tc>
                  <a:txBody>
                    <a:bodyPr/>
                    <a:lstStyle/>
                    <a:p>
                      <a:pPr algn="ctr"/>
                      <a:r>
                        <a:rPr lang="en-IN" sz="2800" dirty="0">
                          <a:latin typeface="Times New Roman" panose="02020603050405020304" pitchFamily="18" charset="0"/>
                          <a:cs typeface="Times New Roman" panose="02020603050405020304" pitchFamily="18" charset="0"/>
                        </a:rPr>
                        <a:t>State</a:t>
                      </a:r>
                    </a:p>
                  </a:txBody>
                  <a:tcPr/>
                </a:tc>
                <a:tc>
                  <a:txBody>
                    <a:bodyPr/>
                    <a:lstStyle/>
                    <a:p>
                      <a:pPr algn="ctr"/>
                      <a:r>
                        <a:rPr lang="en-IN" sz="2800" dirty="0">
                          <a:latin typeface="Times New Roman" panose="02020603050405020304" pitchFamily="18" charset="0"/>
                          <a:cs typeface="Times New Roman" panose="02020603050405020304" pitchFamily="18" charset="0"/>
                        </a:rPr>
                        <a:t>Education</a:t>
                      </a:r>
                    </a:p>
                  </a:txBody>
                  <a:tcPr/>
                </a:tc>
                <a:tc>
                  <a:txBody>
                    <a:bodyPr/>
                    <a:lstStyle/>
                    <a:p>
                      <a:pPr algn="ctr"/>
                      <a:r>
                        <a:rPr lang="en-IN" sz="2800" dirty="0">
                          <a:latin typeface="Times New Roman" panose="02020603050405020304" pitchFamily="18" charset="0"/>
                          <a:cs typeface="Times New Roman" panose="02020603050405020304" pitchFamily="18" charset="0"/>
                        </a:rPr>
                        <a:t>Batch</a:t>
                      </a:r>
                    </a:p>
                  </a:txBody>
                  <a:tcPr/>
                </a:tc>
                <a:tc>
                  <a:txBody>
                    <a:bodyPr/>
                    <a:lstStyle/>
                    <a:p>
                      <a:pPr algn="ctr"/>
                      <a:r>
                        <a:rPr lang="en-IN" sz="2800" dirty="0" err="1">
                          <a:latin typeface="Times New Roman" panose="02020603050405020304" pitchFamily="18" charset="0"/>
                          <a:cs typeface="Times New Roman" panose="02020603050405020304" pitchFamily="18" charset="0"/>
                        </a:rPr>
                        <a:t>Github</a:t>
                      </a:r>
                      <a:endParaRPr lang="en-IN" sz="2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8410102"/>
                  </a:ext>
                </a:extLst>
              </a:tr>
              <a:tr h="1038113">
                <a:tc>
                  <a:txBody>
                    <a:bodyPr/>
                    <a:lstStyle/>
                    <a:p>
                      <a:pPr algn="ctr"/>
                      <a:r>
                        <a:rPr lang="en-IN" sz="2400" dirty="0">
                          <a:latin typeface="Times New Roman" panose="02020603050405020304" pitchFamily="18" charset="0"/>
                          <a:cs typeface="Times New Roman" panose="02020603050405020304" pitchFamily="18" charset="0"/>
                        </a:rPr>
                        <a:t>2124353</a:t>
                      </a:r>
                    </a:p>
                  </a:txBody>
                  <a:tcPr/>
                </a:tc>
                <a:tc>
                  <a:txBody>
                    <a:bodyPr/>
                    <a:lstStyle/>
                    <a:p>
                      <a:pPr algn="ctr"/>
                      <a:r>
                        <a:rPr lang="en-IN" sz="2400" dirty="0">
                          <a:latin typeface="Times New Roman" panose="02020603050405020304" pitchFamily="18" charset="0"/>
                          <a:cs typeface="Times New Roman" panose="02020603050405020304" pitchFamily="18" charset="0"/>
                        </a:rPr>
                        <a:t>Anubhav Mishra</a:t>
                      </a:r>
                    </a:p>
                  </a:txBody>
                  <a:tcPr/>
                </a:tc>
                <a:tc>
                  <a:txBody>
                    <a:bodyPr/>
                    <a:lstStyle/>
                    <a:p>
                      <a:pPr algn="ctr"/>
                      <a:r>
                        <a:rPr lang="en-IN" sz="2400" dirty="0">
                          <a:latin typeface="Times New Roman" panose="02020603050405020304" pitchFamily="18" charset="0"/>
                          <a:cs typeface="Times New Roman" panose="02020603050405020304" pitchFamily="18" charset="0"/>
                        </a:rPr>
                        <a:t>IKGPTU, Main Campus</a:t>
                      </a:r>
                    </a:p>
                  </a:txBody>
                  <a:tcPr/>
                </a:tc>
                <a:tc>
                  <a:txBody>
                    <a:bodyPr/>
                    <a:lstStyle/>
                    <a:p>
                      <a:pPr algn="ctr"/>
                      <a:r>
                        <a:rPr lang="en-IN" sz="2400" dirty="0">
                          <a:latin typeface="Times New Roman" panose="02020603050405020304" pitchFamily="18" charset="0"/>
                          <a:cs typeface="Times New Roman" panose="02020603050405020304" pitchFamily="18" charset="0"/>
                        </a:rPr>
                        <a:t>Kanpur </a:t>
                      </a:r>
                    </a:p>
                  </a:txBody>
                  <a:tcPr/>
                </a:tc>
                <a:tc>
                  <a:txBody>
                    <a:bodyPr/>
                    <a:lstStyle/>
                    <a:p>
                      <a:pPr algn="ctr"/>
                      <a:r>
                        <a:rPr lang="en-IN" sz="2400" dirty="0">
                          <a:latin typeface="Times New Roman" panose="02020603050405020304" pitchFamily="18" charset="0"/>
                          <a:cs typeface="Times New Roman" panose="02020603050405020304" pitchFamily="18" charset="0"/>
                        </a:rPr>
                        <a:t>UP</a:t>
                      </a:r>
                    </a:p>
                  </a:txBody>
                  <a:tcPr/>
                </a:tc>
                <a:tc>
                  <a:txBody>
                    <a:bodyPr/>
                    <a:lstStyle/>
                    <a:p>
                      <a:pPr algn="ctr"/>
                      <a:r>
                        <a:rPr lang="en-IN" sz="2400" dirty="0">
                          <a:latin typeface="Times New Roman" panose="02020603050405020304" pitchFamily="18" charset="0"/>
                          <a:cs typeface="Times New Roman" panose="02020603050405020304" pitchFamily="18" charset="0"/>
                        </a:rPr>
                        <a:t>BTech CSE(6</a:t>
                      </a:r>
                      <a:r>
                        <a:rPr lang="en-IN" sz="2400" baseline="30000" dirty="0">
                          <a:latin typeface="Times New Roman" panose="02020603050405020304" pitchFamily="18" charset="0"/>
                          <a:cs typeface="Times New Roman" panose="02020603050405020304" pitchFamily="18" charset="0"/>
                        </a:rPr>
                        <a:t>th</a:t>
                      </a:r>
                      <a:r>
                        <a:rPr lang="en-IN" sz="2400" dirty="0">
                          <a:latin typeface="Times New Roman" panose="02020603050405020304" pitchFamily="18" charset="0"/>
                          <a:cs typeface="Times New Roman" panose="02020603050405020304" pitchFamily="18" charset="0"/>
                        </a:rPr>
                        <a:t> Sem)</a:t>
                      </a:r>
                    </a:p>
                  </a:txBody>
                  <a:tcPr/>
                </a:tc>
                <a:tc>
                  <a:txBody>
                    <a:bodyPr/>
                    <a:lstStyle/>
                    <a:p>
                      <a:pPr algn="ctr"/>
                      <a:r>
                        <a:rPr lang="en-IN" sz="2400" dirty="0">
                          <a:latin typeface="Times New Roman" panose="02020603050405020304" pitchFamily="18" charset="0"/>
                          <a:cs typeface="Times New Roman" panose="02020603050405020304" pitchFamily="18" charset="0"/>
                        </a:rPr>
                        <a:t>2021-2025</a:t>
                      </a:r>
                    </a:p>
                  </a:txBody>
                  <a:tcPr/>
                </a:tc>
                <a:tc>
                  <a:txBody>
                    <a:bodyPr/>
                    <a:lstStyle/>
                    <a:p>
                      <a:pPr algn="ctr"/>
                      <a:r>
                        <a:rPr lang="en-IN" sz="2400" dirty="0">
                          <a:latin typeface="Times New Roman" panose="02020603050405020304" pitchFamily="18" charset="0"/>
                          <a:cs typeface="Times New Roman" panose="02020603050405020304" pitchFamily="18" charset="0"/>
                        </a:rPr>
                        <a:t>https://github.com/anubhavmishra04</a:t>
                      </a:r>
                    </a:p>
                  </a:txBody>
                  <a:tcPr/>
                </a:tc>
                <a:extLst>
                  <a:ext uri="{0D108BD9-81ED-4DB2-BD59-A6C34878D82A}">
                    <a16:rowId xmlns:a16="http://schemas.microsoft.com/office/drawing/2014/main" val="1297915654"/>
                  </a:ext>
                </a:extLst>
              </a:tr>
              <a:tr h="1094766">
                <a:tc>
                  <a:txBody>
                    <a:bodyPr/>
                    <a:lstStyle/>
                    <a:p>
                      <a:pPr algn="ctr"/>
                      <a:r>
                        <a:rPr lang="en-IN" sz="2400" dirty="0">
                          <a:latin typeface="Times New Roman" panose="02020603050405020304" pitchFamily="18" charset="0"/>
                          <a:cs typeface="Times New Roman" panose="02020603050405020304" pitchFamily="18" charset="0"/>
                        </a:rPr>
                        <a:t>2323746</a:t>
                      </a:r>
                    </a:p>
                  </a:txBody>
                  <a:tcPr/>
                </a:tc>
                <a:tc>
                  <a:txBody>
                    <a:bodyPr/>
                    <a:lstStyle/>
                    <a:p>
                      <a:pPr algn="ctr"/>
                      <a:r>
                        <a:rPr lang="en-IN" sz="2400" dirty="0">
                          <a:latin typeface="Times New Roman" panose="02020603050405020304" pitchFamily="18" charset="0"/>
                          <a:cs typeface="Times New Roman" panose="02020603050405020304" pitchFamily="18" charset="0"/>
                        </a:rPr>
                        <a:t>Chirag Gaba</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2400" dirty="0">
                          <a:latin typeface="Times New Roman" panose="02020603050405020304" pitchFamily="18" charset="0"/>
                          <a:cs typeface="Times New Roman" panose="02020603050405020304" pitchFamily="18" charset="0"/>
                        </a:rPr>
                        <a:t>IKGPTU, Main Campus</a:t>
                      </a:r>
                    </a:p>
                    <a:p>
                      <a:pPr algn="ctr"/>
                      <a:endParaRPr lang="en-IN" sz="2400" dirty="0">
                        <a:latin typeface="Times New Roman" panose="02020603050405020304" pitchFamily="18" charset="0"/>
                        <a:cs typeface="Times New Roman" panose="02020603050405020304" pitchFamily="18" charset="0"/>
                      </a:endParaRPr>
                    </a:p>
                  </a:txBody>
                  <a:tcPr/>
                </a:tc>
                <a:tc>
                  <a:txBody>
                    <a:bodyPr/>
                    <a:lstStyle/>
                    <a:p>
                      <a:pPr algn="ctr"/>
                      <a:r>
                        <a:rPr lang="en-IN" sz="2400" dirty="0">
                          <a:latin typeface="Times New Roman" panose="02020603050405020304" pitchFamily="18" charset="0"/>
                          <a:cs typeface="Times New Roman" panose="02020603050405020304" pitchFamily="18" charset="0"/>
                        </a:rPr>
                        <a:t>Ludhiana</a:t>
                      </a:r>
                    </a:p>
                  </a:txBody>
                  <a:tcPr/>
                </a:tc>
                <a:tc>
                  <a:txBody>
                    <a:bodyPr/>
                    <a:lstStyle/>
                    <a:p>
                      <a:pPr algn="ctr"/>
                      <a:r>
                        <a:rPr lang="en-IN" sz="2400" dirty="0">
                          <a:latin typeface="Times New Roman" panose="02020603050405020304" pitchFamily="18" charset="0"/>
                          <a:cs typeface="Times New Roman" panose="02020603050405020304" pitchFamily="18" charset="0"/>
                        </a:rPr>
                        <a:t>Punjab</a:t>
                      </a:r>
                    </a:p>
                  </a:txBody>
                  <a:tcPr/>
                </a:tc>
                <a:tc>
                  <a:txBody>
                    <a:bodyPr/>
                    <a:lstStyle/>
                    <a:p>
                      <a:pPr algn="ctr"/>
                      <a:r>
                        <a:rPr lang="en-IN" sz="2400" dirty="0">
                          <a:latin typeface="Times New Roman" panose="02020603050405020304" pitchFamily="18" charset="0"/>
                          <a:cs typeface="Times New Roman" panose="02020603050405020304" pitchFamily="18" charset="0"/>
                        </a:rPr>
                        <a:t>BTech CSE(4</a:t>
                      </a:r>
                      <a:r>
                        <a:rPr lang="en-IN" sz="2400" baseline="30000" dirty="0">
                          <a:latin typeface="Times New Roman" panose="02020603050405020304" pitchFamily="18" charset="0"/>
                          <a:cs typeface="Times New Roman" panose="02020603050405020304" pitchFamily="18" charset="0"/>
                        </a:rPr>
                        <a:t>th</a:t>
                      </a:r>
                      <a:r>
                        <a:rPr lang="en-IN" sz="2400" dirty="0">
                          <a:latin typeface="Times New Roman" panose="02020603050405020304" pitchFamily="18" charset="0"/>
                          <a:cs typeface="Times New Roman" panose="02020603050405020304" pitchFamily="18" charset="0"/>
                        </a:rPr>
                        <a:t> Sem)</a:t>
                      </a:r>
                    </a:p>
                  </a:txBody>
                  <a:tcPr/>
                </a:tc>
                <a:tc>
                  <a:txBody>
                    <a:bodyPr/>
                    <a:lstStyle/>
                    <a:p>
                      <a:pPr algn="ctr"/>
                      <a:r>
                        <a:rPr lang="en-IN" sz="2400" dirty="0">
                          <a:latin typeface="Times New Roman" panose="02020603050405020304" pitchFamily="18" charset="0"/>
                          <a:cs typeface="Times New Roman" panose="02020603050405020304" pitchFamily="18" charset="0"/>
                        </a:rPr>
                        <a:t>2022-2026</a:t>
                      </a:r>
                    </a:p>
                  </a:txBody>
                  <a:tcPr/>
                </a:tc>
                <a:tc>
                  <a:txBody>
                    <a:bodyPr/>
                    <a:lstStyle/>
                    <a:p>
                      <a:pPr algn="ctr"/>
                      <a:r>
                        <a:rPr lang="en-IN" sz="2400" dirty="0">
                          <a:latin typeface="Times New Roman" panose="02020603050405020304" pitchFamily="18" charset="0"/>
                          <a:cs typeface="Times New Roman" panose="02020603050405020304" pitchFamily="18" charset="0"/>
                        </a:rPr>
                        <a:t>https://github.com/GeekyChirag-030</a:t>
                      </a:r>
                    </a:p>
                  </a:txBody>
                  <a:tcPr/>
                </a:tc>
                <a:extLst>
                  <a:ext uri="{0D108BD9-81ED-4DB2-BD59-A6C34878D82A}">
                    <a16:rowId xmlns:a16="http://schemas.microsoft.com/office/drawing/2014/main" val="758802820"/>
                  </a:ext>
                </a:extLst>
              </a:tr>
              <a:tr h="1038113">
                <a:tc>
                  <a:txBody>
                    <a:bodyPr/>
                    <a:lstStyle/>
                    <a:p>
                      <a:pPr algn="ctr"/>
                      <a:r>
                        <a:rPr lang="en-IN" sz="2400" dirty="0">
                          <a:latin typeface="Times New Roman" panose="02020603050405020304" pitchFamily="18" charset="0"/>
                          <a:cs typeface="Times New Roman" panose="02020603050405020304" pitchFamily="18" charset="0"/>
                        </a:rPr>
                        <a:t>2124388</a:t>
                      </a:r>
                    </a:p>
                  </a:txBody>
                  <a:tcPr/>
                </a:tc>
                <a:tc>
                  <a:txBody>
                    <a:bodyPr/>
                    <a:lstStyle/>
                    <a:p>
                      <a:pPr algn="ctr"/>
                      <a:r>
                        <a:rPr lang="en-IN" sz="2400" dirty="0">
                          <a:latin typeface="Times New Roman" panose="02020603050405020304" pitchFamily="18" charset="0"/>
                          <a:cs typeface="Times New Roman" panose="02020603050405020304" pitchFamily="18" charset="0"/>
                        </a:rPr>
                        <a:t>Pradeep Singh</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2400" dirty="0">
                          <a:latin typeface="Times New Roman" panose="02020603050405020304" pitchFamily="18" charset="0"/>
                          <a:cs typeface="Times New Roman" panose="02020603050405020304" pitchFamily="18" charset="0"/>
                        </a:rPr>
                        <a:t>IKGPTU, Main Campus</a:t>
                      </a:r>
                    </a:p>
                    <a:p>
                      <a:pPr algn="ctr"/>
                      <a:endParaRPr lang="en-IN" sz="2400" dirty="0">
                        <a:latin typeface="Times New Roman" panose="02020603050405020304" pitchFamily="18" charset="0"/>
                        <a:cs typeface="Times New Roman" panose="02020603050405020304" pitchFamily="18" charset="0"/>
                      </a:endParaRPr>
                    </a:p>
                  </a:txBody>
                  <a:tcPr/>
                </a:tc>
                <a:tc>
                  <a:txBody>
                    <a:bodyPr/>
                    <a:lstStyle/>
                    <a:p>
                      <a:pPr algn="ctr"/>
                      <a:r>
                        <a:rPr lang="en-IN" sz="2400" dirty="0">
                          <a:latin typeface="Times New Roman" panose="02020603050405020304" pitchFamily="18" charset="0"/>
                          <a:cs typeface="Times New Roman" panose="02020603050405020304" pitchFamily="18" charset="0"/>
                        </a:rPr>
                        <a:t>Pathankot</a:t>
                      </a:r>
                    </a:p>
                  </a:txBody>
                  <a:tcPr/>
                </a:tc>
                <a:tc>
                  <a:txBody>
                    <a:bodyPr/>
                    <a:lstStyle/>
                    <a:p>
                      <a:pPr algn="ctr"/>
                      <a:r>
                        <a:rPr lang="en-IN" sz="2400" dirty="0">
                          <a:latin typeface="Times New Roman" panose="02020603050405020304" pitchFamily="18" charset="0"/>
                          <a:cs typeface="Times New Roman" panose="02020603050405020304" pitchFamily="18" charset="0"/>
                        </a:rPr>
                        <a:t>Punjab</a:t>
                      </a:r>
                    </a:p>
                  </a:txBody>
                  <a:tcPr/>
                </a:tc>
                <a:tc>
                  <a:txBody>
                    <a:bodyPr/>
                    <a:lstStyle/>
                    <a:p>
                      <a:pPr algn="ctr"/>
                      <a:r>
                        <a:rPr lang="en-IN" sz="2400" dirty="0">
                          <a:latin typeface="Times New Roman" panose="02020603050405020304" pitchFamily="18" charset="0"/>
                          <a:cs typeface="Times New Roman" panose="02020603050405020304" pitchFamily="18" charset="0"/>
                        </a:rPr>
                        <a:t>BTech CSE(6</a:t>
                      </a:r>
                      <a:r>
                        <a:rPr lang="en-IN" sz="2400" baseline="30000" dirty="0">
                          <a:latin typeface="Times New Roman" panose="02020603050405020304" pitchFamily="18" charset="0"/>
                          <a:cs typeface="Times New Roman" panose="02020603050405020304" pitchFamily="18" charset="0"/>
                        </a:rPr>
                        <a:t>th</a:t>
                      </a:r>
                      <a:r>
                        <a:rPr lang="en-IN" sz="2400" dirty="0">
                          <a:latin typeface="Times New Roman" panose="02020603050405020304" pitchFamily="18" charset="0"/>
                          <a:cs typeface="Times New Roman" panose="02020603050405020304" pitchFamily="18" charset="0"/>
                        </a:rPr>
                        <a:t> Sem)</a:t>
                      </a:r>
                    </a:p>
                  </a:txBody>
                  <a:tcPr/>
                </a:tc>
                <a:tc>
                  <a:txBody>
                    <a:bodyPr/>
                    <a:lstStyle/>
                    <a:p>
                      <a:pPr algn="ctr"/>
                      <a:r>
                        <a:rPr lang="en-IN" sz="2400" dirty="0">
                          <a:latin typeface="Times New Roman" panose="02020603050405020304" pitchFamily="18" charset="0"/>
                          <a:cs typeface="Times New Roman" panose="02020603050405020304" pitchFamily="18" charset="0"/>
                        </a:rPr>
                        <a:t>2021-2025</a:t>
                      </a:r>
                    </a:p>
                  </a:txBody>
                  <a:tcPr/>
                </a:tc>
                <a:tc>
                  <a:txBody>
                    <a:bodyPr/>
                    <a:lstStyle/>
                    <a:p>
                      <a:pPr algn="ctr"/>
                      <a:r>
                        <a:rPr lang="en-IN" sz="2400" dirty="0">
                          <a:latin typeface="Times New Roman" panose="02020603050405020304" pitchFamily="18" charset="0"/>
                          <a:cs typeface="Times New Roman" panose="02020603050405020304" pitchFamily="18" charset="0"/>
                        </a:rPr>
                        <a:t>https://github.com/Pradeep4710</a:t>
                      </a:r>
                    </a:p>
                  </a:txBody>
                  <a:tcPr/>
                </a:tc>
                <a:extLst>
                  <a:ext uri="{0D108BD9-81ED-4DB2-BD59-A6C34878D82A}">
                    <a16:rowId xmlns:a16="http://schemas.microsoft.com/office/drawing/2014/main" val="771083295"/>
                  </a:ext>
                </a:extLst>
              </a:tr>
              <a:tr h="1038113">
                <a:tc>
                  <a:txBody>
                    <a:bodyPr/>
                    <a:lstStyle/>
                    <a:p>
                      <a:pPr algn="ctr"/>
                      <a:r>
                        <a:rPr lang="en-IN" sz="2400" dirty="0">
                          <a:latin typeface="Times New Roman" panose="02020603050405020304" pitchFamily="18" charset="0"/>
                          <a:cs typeface="Times New Roman" panose="02020603050405020304" pitchFamily="18" charset="0"/>
                        </a:rPr>
                        <a:t>12300346</a:t>
                      </a:r>
                    </a:p>
                  </a:txBody>
                  <a:tcPr/>
                </a:tc>
                <a:tc>
                  <a:txBody>
                    <a:bodyPr/>
                    <a:lstStyle/>
                    <a:p>
                      <a:pPr algn="ctr"/>
                      <a:r>
                        <a:rPr lang="en-IN" sz="2400" dirty="0">
                          <a:latin typeface="Times New Roman" panose="02020603050405020304" pitchFamily="18" charset="0"/>
                          <a:cs typeface="Times New Roman" panose="02020603050405020304" pitchFamily="18" charset="0"/>
                        </a:rPr>
                        <a:t>Sanchit Bajaj </a:t>
                      </a:r>
                    </a:p>
                  </a:txBody>
                  <a:tcPr/>
                </a:tc>
                <a:tc>
                  <a:txBody>
                    <a:bodyPr/>
                    <a:lstStyle/>
                    <a:p>
                      <a:pPr algn="ctr"/>
                      <a:r>
                        <a:rPr lang="en-IN" sz="2400" dirty="0">
                          <a:latin typeface="Times New Roman" panose="02020603050405020304" pitchFamily="18" charset="0"/>
                          <a:cs typeface="Times New Roman" panose="02020603050405020304" pitchFamily="18" charset="0"/>
                        </a:rPr>
                        <a:t>LPU (Lovely Professional University)</a:t>
                      </a:r>
                    </a:p>
                  </a:txBody>
                  <a:tcPr/>
                </a:tc>
                <a:tc>
                  <a:txBody>
                    <a:bodyPr/>
                    <a:lstStyle/>
                    <a:p>
                      <a:pPr algn="ctr"/>
                      <a:r>
                        <a:rPr lang="en-IN" sz="2400" dirty="0">
                          <a:latin typeface="Times New Roman" panose="02020603050405020304" pitchFamily="18" charset="0"/>
                          <a:cs typeface="Times New Roman" panose="02020603050405020304" pitchFamily="18" charset="0"/>
                        </a:rPr>
                        <a:t>Jalandhar</a:t>
                      </a:r>
                    </a:p>
                  </a:txBody>
                  <a:tcPr/>
                </a:tc>
                <a:tc>
                  <a:txBody>
                    <a:bodyPr/>
                    <a:lstStyle/>
                    <a:p>
                      <a:pPr algn="ctr"/>
                      <a:r>
                        <a:rPr lang="en-IN" sz="2400" dirty="0">
                          <a:latin typeface="Times New Roman" panose="02020603050405020304" pitchFamily="18" charset="0"/>
                          <a:cs typeface="Times New Roman" panose="02020603050405020304" pitchFamily="18" charset="0"/>
                        </a:rPr>
                        <a:t>Punjab</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2400" dirty="0">
                          <a:latin typeface="Times New Roman" panose="02020603050405020304" pitchFamily="18" charset="0"/>
                          <a:cs typeface="Times New Roman" panose="02020603050405020304" pitchFamily="18" charset="0"/>
                        </a:rPr>
                        <a:t>BTech CSE(4</a:t>
                      </a:r>
                      <a:r>
                        <a:rPr lang="en-IN" sz="2400" baseline="30000" dirty="0">
                          <a:latin typeface="Times New Roman" panose="02020603050405020304" pitchFamily="18" charset="0"/>
                          <a:cs typeface="Times New Roman" panose="02020603050405020304" pitchFamily="18" charset="0"/>
                        </a:rPr>
                        <a:t>th</a:t>
                      </a:r>
                      <a:r>
                        <a:rPr lang="en-IN" sz="2400" dirty="0">
                          <a:latin typeface="Times New Roman" panose="02020603050405020304" pitchFamily="18" charset="0"/>
                          <a:cs typeface="Times New Roman" panose="02020603050405020304" pitchFamily="18" charset="0"/>
                        </a:rPr>
                        <a:t> Sem)</a:t>
                      </a:r>
                    </a:p>
                    <a:p>
                      <a:pPr algn="ctr"/>
                      <a:endParaRPr lang="en-IN" sz="2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2400" dirty="0">
                          <a:latin typeface="Times New Roman" panose="02020603050405020304" pitchFamily="18" charset="0"/>
                          <a:cs typeface="Times New Roman" panose="02020603050405020304" pitchFamily="18" charset="0"/>
                        </a:rPr>
                        <a:t>2022-2026</a:t>
                      </a:r>
                    </a:p>
                    <a:p>
                      <a:pPr algn="ctr"/>
                      <a:endParaRPr lang="en-IN" sz="2400" dirty="0">
                        <a:latin typeface="Times New Roman" panose="02020603050405020304" pitchFamily="18" charset="0"/>
                        <a:cs typeface="Times New Roman" panose="02020603050405020304" pitchFamily="18" charset="0"/>
                      </a:endParaRPr>
                    </a:p>
                  </a:txBody>
                  <a:tcPr/>
                </a:tc>
                <a:tc>
                  <a:txBody>
                    <a:bodyPr/>
                    <a:lstStyle/>
                    <a:p>
                      <a:pPr algn="ctr"/>
                      <a:r>
                        <a:rPr lang="en-IN" sz="2400" dirty="0">
                          <a:latin typeface="Times New Roman" panose="02020603050405020304" pitchFamily="18" charset="0"/>
                          <a:cs typeface="Times New Roman" panose="02020603050405020304" pitchFamily="18" charset="0"/>
                        </a:rPr>
                        <a:t>https://github.com/sanchitbajaj123</a:t>
                      </a:r>
                    </a:p>
                  </a:txBody>
                  <a:tcPr/>
                </a:tc>
                <a:extLst>
                  <a:ext uri="{0D108BD9-81ED-4DB2-BD59-A6C34878D82A}">
                    <a16:rowId xmlns:a16="http://schemas.microsoft.com/office/drawing/2014/main" val="2749269939"/>
                  </a:ext>
                </a:extLst>
              </a:tr>
            </a:tbl>
          </a:graphicData>
        </a:graphic>
      </p:graphicFrame>
      <p:pic>
        <p:nvPicPr>
          <p:cNvPr id="4" name="Picture 3">
            <a:extLst>
              <a:ext uri="{FF2B5EF4-FFF2-40B4-BE49-F238E27FC236}">
                <a16:creationId xmlns:a16="http://schemas.microsoft.com/office/drawing/2014/main" id="{91DDEE11-8C03-FEC5-DF9E-D2FFA884DFF3}"/>
              </a:ext>
            </a:extLst>
          </p:cNvPr>
          <p:cNvPicPr>
            <a:picLocks noChangeAspect="1"/>
          </p:cNvPicPr>
          <p:nvPr/>
        </p:nvPicPr>
        <p:blipFill>
          <a:blip r:embed="rId4"/>
          <a:stretch>
            <a:fillRect/>
          </a:stretch>
        </p:blipFill>
        <p:spPr>
          <a:xfrm>
            <a:off x="4154093" y="239305"/>
            <a:ext cx="1147017" cy="9515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3"/>
          <p:cNvSpPr/>
          <p:nvPr/>
        </p:nvSpPr>
        <p:spPr>
          <a:xfrm>
            <a:off x="334440" y="9096120"/>
            <a:ext cx="7314840" cy="909000"/>
          </a:xfrm>
          <a:custGeom>
            <a:avLst/>
            <a:gdLst/>
            <a:ahLst/>
            <a:cxnLst/>
            <a:rect l="l" t="t" r="r" b="b"/>
            <a:pathLst>
              <a:path w="7315200" h="909430" extrusionOk="0">
                <a:moveTo>
                  <a:pt x="0" y="0"/>
                </a:moveTo>
                <a:lnTo>
                  <a:pt x="7315200" y="0"/>
                </a:lnTo>
                <a:lnTo>
                  <a:pt x="7315200" y="909430"/>
                </a:lnTo>
                <a:lnTo>
                  <a:pt x="0" y="909430"/>
                </a:lnTo>
                <a:lnTo>
                  <a:pt x="0" y="0"/>
                </a:lnTo>
                <a:close/>
              </a:path>
            </a:pathLst>
          </a:custGeom>
          <a:blipFill rotWithShape="1">
            <a:blip r:embed="rId3">
              <a:alphaModFix/>
            </a:blip>
            <a:stretch>
              <a:fillRect/>
            </a:stretch>
          </a:blipFill>
          <a:ln>
            <a:noFill/>
          </a:ln>
        </p:spPr>
      </p:sp>
      <p:sp>
        <p:nvSpPr>
          <p:cNvPr id="119" name="Google Shape;119;p3"/>
          <p:cNvSpPr/>
          <p:nvPr/>
        </p:nvSpPr>
        <p:spPr>
          <a:xfrm>
            <a:off x="394920" y="163440"/>
            <a:ext cx="9865080" cy="116339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8000"/>
              <a:buFont typeface="Arial"/>
              <a:buNone/>
            </a:pPr>
            <a:r>
              <a:rPr lang="en-US" sz="5400" b="1" i="0" u="sng" strike="noStrike" cap="none" dirty="0">
                <a:solidFill>
                  <a:srgbClr val="000000"/>
                </a:solidFill>
                <a:latin typeface="Times New Roman" panose="02020603050405020304" pitchFamily="18" charset="0"/>
                <a:cs typeface="Times New Roman" panose="02020603050405020304" pitchFamily="18" charset="0"/>
                <a:sym typeface="Arial"/>
              </a:rPr>
              <a:t>Problem Statement</a:t>
            </a:r>
            <a:endParaRPr sz="5400" b="1" i="0" u="sng" strike="noStrike" cap="none" dirty="0">
              <a:latin typeface="Times New Roman" panose="02020603050405020304" pitchFamily="18" charset="0"/>
              <a:cs typeface="Times New Roman" panose="02020603050405020304" pitchFamily="18" charset="0"/>
              <a:sym typeface="Arial"/>
            </a:endParaRPr>
          </a:p>
        </p:txBody>
      </p:sp>
      <p:sp>
        <p:nvSpPr>
          <p:cNvPr id="2" name="Subtitle 1">
            <a:extLst>
              <a:ext uri="{FF2B5EF4-FFF2-40B4-BE49-F238E27FC236}">
                <a16:creationId xmlns:a16="http://schemas.microsoft.com/office/drawing/2014/main" id="{3FFE1BE1-070B-05CB-BAD6-3986C445586E}"/>
              </a:ext>
            </a:extLst>
          </p:cNvPr>
          <p:cNvSpPr>
            <a:spLocks noGrp="1"/>
          </p:cNvSpPr>
          <p:nvPr>
            <p:ph type="subTitle" idx="1"/>
          </p:nvPr>
        </p:nvSpPr>
        <p:spPr>
          <a:xfrm>
            <a:off x="334440" y="5250425"/>
            <a:ext cx="16567212" cy="1991033"/>
          </a:xfrm>
        </p:spPr>
        <p:txBody>
          <a:bodyPr/>
          <a:lstStyle/>
          <a:p>
            <a:pPr marL="228600" indent="0" algn="just">
              <a:lnSpc>
                <a:spcPct val="150000"/>
              </a:lnSpc>
            </a:pPr>
            <a:r>
              <a:rPr lang="en-US" sz="2400" b="0" i="0" dirty="0">
                <a:solidFill>
                  <a:schemeClr val="tx1"/>
                </a:solidFill>
                <a:effectLst/>
                <a:latin typeface="Times New Roman" panose="02020603050405020304" pitchFamily="18" charset="0"/>
                <a:cs typeface="Times New Roman" panose="02020603050405020304" pitchFamily="18" charset="0"/>
              </a:rPr>
              <a:t>In contemporary agriculture, farmers face numerous challenges ranging from unpredictable environmental conditions to the threat of crop diseases. The primary issue lies in the </a:t>
            </a:r>
            <a:r>
              <a:rPr lang="en-US" sz="2400" b="1" i="0" dirty="0">
                <a:solidFill>
                  <a:schemeClr val="tx1"/>
                </a:solidFill>
                <a:effectLst/>
                <a:latin typeface="Times New Roman" panose="02020603050405020304" pitchFamily="18" charset="0"/>
                <a:cs typeface="Times New Roman" panose="02020603050405020304" pitchFamily="18" charset="0"/>
              </a:rPr>
              <a:t>lack of efficient tools</a:t>
            </a:r>
            <a:r>
              <a:rPr lang="en-US" sz="2400" b="0" i="0" dirty="0">
                <a:solidFill>
                  <a:schemeClr val="tx1"/>
                </a:solidFill>
                <a:effectLst/>
                <a:latin typeface="Times New Roman" panose="02020603050405020304" pitchFamily="18" charset="0"/>
                <a:cs typeface="Times New Roman" panose="02020603050405020304" pitchFamily="18" charset="0"/>
              </a:rPr>
              <a:t> and </a:t>
            </a:r>
            <a:r>
              <a:rPr lang="en-US" sz="2400" b="1" i="0" dirty="0">
                <a:solidFill>
                  <a:schemeClr val="tx1"/>
                </a:solidFill>
                <a:effectLst/>
                <a:latin typeface="Times New Roman" panose="02020603050405020304" pitchFamily="18" charset="0"/>
                <a:cs typeface="Times New Roman" panose="02020603050405020304" pitchFamily="18" charset="0"/>
              </a:rPr>
              <a:t>data-driven insights</a:t>
            </a:r>
            <a:r>
              <a:rPr lang="en-US" sz="2400" b="0" i="0" dirty="0">
                <a:solidFill>
                  <a:schemeClr val="tx1"/>
                </a:solidFill>
                <a:effectLst/>
                <a:latin typeface="Times New Roman" panose="02020603050405020304" pitchFamily="18" charset="0"/>
                <a:cs typeface="Times New Roman" panose="02020603050405020304" pitchFamily="18" charset="0"/>
              </a:rPr>
              <a:t> to make informed decisions regarding crop selection and disease management. Traditional farming methods often rely on guesswork and trial-and-error approaches, leading to suboptimal crop yields and increased susceptibility to plant diseases.</a:t>
            </a:r>
          </a:p>
          <a:p>
            <a:pPr marL="228600" indent="0" algn="just">
              <a:lnSpc>
                <a:spcPct val="150000"/>
              </a:lnSpc>
            </a:pPr>
            <a:r>
              <a:rPr lang="en-US" sz="2400" b="1" i="0" dirty="0">
                <a:solidFill>
                  <a:schemeClr val="tx1"/>
                </a:solidFill>
                <a:effectLst/>
                <a:latin typeface="Times New Roman" panose="02020603050405020304" pitchFamily="18" charset="0"/>
                <a:cs typeface="Times New Roman" panose="02020603050405020304" pitchFamily="18" charset="0"/>
              </a:rPr>
              <a:t>Factors Contributing to the Problem:</a:t>
            </a:r>
            <a:endParaRPr lang="en-US" sz="2400" b="0" i="0" dirty="0">
              <a:solidFill>
                <a:schemeClr val="tx1"/>
              </a:solidFill>
              <a:effectLst/>
              <a:latin typeface="Times New Roman" panose="02020603050405020304" pitchFamily="18" charset="0"/>
              <a:cs typeface="Times New Roman" panose="02020603050405020304" pitchFamily="18" charset="0"/>
            </a:endParaRPr>
          </a:p>
          <a:p>
            <a:pPr marL="571500" indent="-342900" algn="just">
              <a:lnSpc>
                <a:spcPct val="150000"/>
              </a:lnSpc>
              <a:buFont typeface="Arial" panose="020B0604020202020204" pitchFamily="34" charset="0"/>
              <a:buChar char="•"/>
            </a:pPr>
            <a:r>
              <a:rPr lang="en-US" sz="2400" b="0" i="0" dirty="0">
                <a:solidFill>
                  <a:schemeClr val="tx1"/>
                </a:solidFill>
                <a:effectLst/>
                <a:latin typeface="Times New Roman" panose="02020603050405020304" pitchFamily="18" charset="0"/>
                <a:cs typeface="Times New Roman" panose="02020603050405020304" pitchFamily="18" charset="0"/>
              </a:rPr>
              <a:t>Limited environmental insights to accurate and timely data on crucial environmental factors such as </a:t>
            </a:r>
            <a:r>
              <a:rPr lang="en-US" sz="2400" b="1" i="0" dirty="0">
                <a:solidFill>
                  <a:schemeClr val="tx1"/>
                </a:solidFill>
                <a:effectLst/>
                <a:latin typeface="Times New Roman" panose="02020603050405020304" pitchFamily="18" charset="0"/>
                <a:cs typeface="Times New Roman" panose="02020603050405020304" pitchFamily="18" charset="0"/>
              </a:rPr>
              <a:t>humidity</a:t>
            </a:r>
            <a:r>
              <a:rPr lang="en-US" sz="2400" b="0" i="0" dirty="0">
                <a:solidFill>
                  <a:schemeClr val="tx1"/>
                </a:solidFill>
                <a:effectLst/>
                <a:latin typeface="Times New Roman" panose="02020603050405020304" pitchFamily="18" charset="0"/>
                <a:cs typeface="Times New Roman" panose="02020603050405020304" pitchFamily="18" charset="0"/>
              </a:rPr>
              <a:t>, </a:t>
            </a:r>
            <a:r>
              <a:rPr lang="en-US" sz="2400" b="1" i="0" dirty="0">
                <a:solidFill>
                  <a:schemeClr val="tx1"/>
                </a:solidFill>
                <a:effectLst/>
                <a:latin typeface="Times New Roman" panose="02020603050405020304" pitchFamily="18" charset="0"/>
                <a:cs typeface="Times New Roman" panose="02020603050405020304" pitchFamily="18" charset="0"/>
              </a:rPr>
              <a:t>temperature</a:t>
            </a:r>
            <a:r>
              <a:rPr lang="en-US" sz="2400" b="0" i="0" dirty="0">
                <a:solidFill>
                  <a:schemeClr val="tx1"/>
                </a:solidFill>
                <a:effectLst/>
                <a:latin typeface="Times New Roman" panose="02020603050405020304" pitchFamily="18" charset="0"/>
                <a:cs typeface="Times New Roman" panose="02020603050405020304" pitchFamily="18" charset="0"/>
              </a:rPr>
              <a:t>, </a:t>
            </a:r>
            <a:r>
              <a:rPr lang="en-US" sz="2400" b="1" i="0" dirty="0">
                <a:solidFill>
                  <a:schemeClr val="tx1"/>
                </a:solidFill>
                <a:effectLst/>
                <a:latin typeface="Times New Roman" panose="02020603050405020304" pitchFamily="18" charset="0"/>
                <a:cs typeface="Times New Roman" panose="02020603050405020304" pitchFamily="18" charset="0"/>
              </a:rPr>
              <a:t>moisture</a:t>
            </a:r>
            <a:r>
              <a:rPr lang="en-US" sz="2400" b="0" i="0" dirty="0">
                <a:solidFill>
                  <a:schemeClr val="tx1"/>
                </a:solidFill>
                <a:effectLst/>
                <a:latin typeface="Times New Roman" panose="02020603050405020304" pitchFamily="18" charset="0"/>
                <a:cs typeface="Times New Roman" panose="02020603050405020304" pitchFamily="18" charset="0"/>
              </a:rPr>
              <a:t>, </a:t>
            </a:r>
            <a:r>
              <a:rPr lang="en-US" sz="2400" b="1" i="0" dirty="0">
                <a:solidFill>
                  <a:schemeClr val="tx1"/>
                </a:solidFill>
                <a:effectLst/>
                <a:latin typeface="Times New Roman" panose="02020603050405020304" pitchFamily="18" charset="0"/>
                <a:cs typeface="Times New Roman" panose="02020603050405020304" pitchFamily="18" charset="0"/>
              </a:rPr>
              <a:t>air quality</a:t>
            </a:r>
            <a:r>
              <a:rPr lang="en-US" sz="2400" b="0" i="0" dirty="0">
                <a:solidFill>
                  <a:schemeClr val="tx1"/>
                </a:solidFill>
                <a:effectLst/>
                <a:latin typeface="Times New Roman" panose="02020603050405020304" pitchFamily="18" charset="0"/>
                <a:cs typeface="Times New Roman" panose="02020603050405020304" pitchFamily="18" charset="0"/>
              </a:rPr>
              <a:t>, and </a:t>
            </a:r>
            <a:r>
              <a:rPr lang="en-US" sz="2400" b="1" i="0" dirty="0">
                <a:solidFill>
                  <a:schemeClr val="tx1"/>
                </a:solidFill>
                <a:effectLst/>
                <a:latin typeface="Times New Roman" panose="02020603050405020304" pitchFamily="18" charset="0"/>
                <a:cs typeface="Times New Roman" panose="02020603050405020304" pitchFamily="18" charset="0"/>
              </a:rPr>
              <a:t>sunlight</a:t>
            </a:r>
            <a:r>
              <a:rPr lang="en-US" sz="2400" b="0" i="0" dirty="0">
                <a:solidFill>
                  <a:schemeClr val="tx1"/>
                </a:solidFill>
                <a:effectLst/>
                <a:latin typeface="Times New Roman" panose="02020603050405020304" pitchFamily="18" charset="0"/>
                <a:cs typeface="Times New Roman" panose="02020603050405020304" pitchFamily="18" charset="0"/>
              </a:rPr>
              <a:t>..</a:t>
            </a:r>
          </a:p>
          <a:p>
            <a:pPr marL="571500" indent="-342900" algn="just">
              <a:lnSpc>
                <a:spcPct val="150000"/>
              </a:lnSpc>
              <a:buFont typeface="Arial" panose="020B0604020202020204" pitchFamily="34" charset="0"/>
              <a:buChar char="•"/>
            </a:pPr>
            <a:r>
              <a:rPr lang="en-US" sz="2400" b="0" i="0" dirty="0">
                <a:solidFill>
                  <a:schemeClr val="tx1"/>
                </a:solidFill>
                <a:effectLst/>
                <a:latin typeface="Times New Roman" panose="02020603050405020304" pitchFamily="18" charset="0"/>
                <a:cs typeface="Times New Roman" panose="02020603050405020304" pitchFamily="18" charset="0"/>
              </a:rPr>
              <a:t>Inadequate crop selection guidance leads to suboptimal yields.</a:t>
            </a:r>
          </a:p>
          <a:p>
            <a:pPr marL="571500" indent="-342900" algn="just">
              <a:lnSpc>
                <a:spcPct val="150000"/>
              </a:lnSpc>
              <a:buFont typeface="Arial" panose="020B0604020202020204" pitchFamily="34" charset="0"/>
              <a:buChar char="•"/>
            </a:pPr>
            <a:r>
              <a:rPr lang="en-US" sz="2400" b="0" i="0" dirty="0">
                <a:solidFill>
                  <a:schemeClr val="tx1"/>
                </a:solidFill>
                <a:effectLst/>
                <a:latin typeface="Times New Roman" panose="02020603050405020304" pitchFamily="18" charset="0"/>
                <a:cs typeface="Times New Roman" panose="02020603050405020304" pitchFamily="18" charset="0"/>
              </a:rPr>
              <a:t>Poor disease management practices result in crop losses.</a:t>
            </a:r>
          </a:p>
          <a:p>
            <a:pPr marL="571500" indent="-342900" algn="just">
              <a:lnSpc>
                <a:spcPct val="150000"/>
              </a:lnSpc>
              <a:buFont typeface="Arial" panose="020B0604020202020204" pitchFamily="34" charset="0"/>
              <a:buChar char="•"/>
            </a:pPr>
            <a:r>
              <a:rPr lang="en-US" sz="2400" b="0" i="0" dirty="0">
                <a:solidFill>
                  <a:schemeClr val="tx1"/>
                </a:solidFill>
                <a:effectLst/>
                <a:latin typeface="Times New Roman" panose="02020603050405020304" pitchFamily="18" charset="0"/>
                <a:cs typeface="Times New Roman" panose="02020603050405020304" pitchFamily="18" charset="0"/>
              </a:rPr>
              <a:t>Lack of technology integration exacerbates agricultural challenges.</a:t>
            </a:r>
          </a:p>
          <a:p>
            <a:pPr marL="571500" indent="-342900" algn="just">
              <a:lnSpc>
                <a:spcPct val="150000"/>
              </a:lnSpc>
              <a:buFont typeface="Arial" panose="020B0604020202020204" pitchFamily="34" charset="0"/>
              <a:buChar char="•"/>
            </a:pPr>
            <a:r>
              <a:rPr lang="en-US" sz="2400" i="0" dirty="0">
                <a:solidFill>
                  <a:schemeClr val="tx1"/>
                </a:solidFill>
                <a:effectLst/>
                <a:latin typeface="Times New Roman" panose="02020603050405020304" pitchFamily="18" charset="0"/>
                <a:cs typeface="Times New Roman" panose="02020603050405020304" pitchFamily="18" charset="0"/>
              </a:rPr>
              <a:t>Complexity of Decision Making</a:t>
            </a:r>
          </a:p>
          <a:p>
            <a:pPr marL="228600" indent="0" algn="just">
              <a:lnSpc>
                <a:spcPct val="150000"/>
              </a:lnSpc>
            </a:pPr>
            <a:r>
              <a:rPr lang="en-US" sz="2400" b="1" i="0" dirty="0">
                <a:solidFill>
                  <a:schemeClr val="tx1"/>
                </a:solidFill>
                <a:effectLst/>
                <a:latin typeface="Times New Roman" panose="02020603050405020304" pitchFamily="18" charset="0"/>
                <a:cs typeface="Times New Roman" panose="02020603050405020304" pitchFamily="18" charset="0"/>
              </a:rPr>
              <a:t>Main Problem Existence:</a:t>
            </a:r>
            <a:r>
              <a:rPr lang="en-US" sz="2400" b="0" i="0" dirty="0">
                <a:solidFill>
                  <a:schemeClr val="tx1"/>
                </a:solidFill>
                <a:effectLst/>
                <a:latin typeface="Times New Roman" panose="02020603050405020304" pitchFamily="18" charset="0"/>
                <a:cs typeface="Times New Roman" panose="02020603050405020304" pitchFamily="18" charset="0"/>
              </a:rPr>
              <a:t> Farmers grapple with suboptimal crop selection and ineffective disease management due to limited access to real-time environmental data and advanced technology. This results in reduced productivity, increased risks to crop health, and economic hardship for farmers.</a:t>
            </a:r>
            <a:endParaRPr lang="en-US" sz="2400" i="0" dirty="0">
              <a:solidFill>
                <a:schemeClr val="tx1"/>
              </a:solidFill>
              <a:effectLst/>
              <a:latin typeface="Times New Roman" panose="02020603050405020304" pitchFamily="18" charset="0"/>
              <a:cs typeface="Times New Roman" panose="02020603050405020304" pitchFamily="18" charset="0"/>
            </a:endParaRPr>
          </a:p>
          <a:p>
            <a:pPr marL="228600" indent="0" algn="just">
              <a:lnSpc>
                <a:spcPct val="150000"/>
              </a:lnSpc>
            </a:pPr>
            <a:endParaRPr lang="en-US" sz="2400" dirty="0">
              <a:solidFill>
                <a:schemeClr val="tx1"/>
              </a:solidFill>
              <a:latin typeface="Times New Roman" panose="02020603050405020304" pitchFamily="18" charset="0"/>
              <a:cs typeface="Times New Roman" panose="02020603050405020304" pitchFamily="18" charset="0"/>
            </a:endParaRPr>
          </a:p>
          <a:p>
            <a:pPr marL="228600" indent="0" algn="just">
              <a:lnSpc>
                <a:spcPct val="150000"/>
              </a:lnSpc>
            </a:pPr>
            <a:endParaRPr lang="en-US" sz="2400" dirty="0">
              <a:solidFill>
                <a:schemeClr val="tx1"/>
              </a:solidFill>
              <a:latin typeface="Times New Roman" panose="02020603050405020304" pitchFamily="18" charset="0"/>
              <a:cs typeface="Times New Roman" panose="02020603050405020304" pitchFamily="18" charset="0"/>
            </a:endParaRPr>
          </a:p>
          <a:p>
            <a:pPr marL="228600" indent="0" algn="just">
              <a:lnSpc>
                <a:spcPct val="150000"/>
              </a:lnSpc>
            </a:pPr>
            <a:endParaRPr lang="en-US" sz="2400" dirty="0">
              <a:solidFill>
                <a:schemeClr val="tx1"/>
              </a:solidFill>
              <a:latin typeface="Times New Roman" panose="02020603050405020304" pitchFamily="18" charset="0"/>
              <a:cs typeface="Times New Roman" panose="02020603050405020304" pitchFamily="18" charset="0"/>
            </a:endParaRPr>
          </a:p>
          <a:p>
            <a:pPr marL="228600" indent="0" algn="just">
              <a:lnSpc>
                <a:spcPct val="150000"/>
              </a:lnSpc>
            </a:pPr>
            <a:endParaRPr lang="en-IN" sz="2400"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D29AB9E1-FAE3-E450-4650-A48E649231A1}"/>
              </a:ext>
            </a:extLst>
          </p:cNvPr>
          <p:cNvPicPr>
            <a:picLocks noChangeAspect="1"/>
          </p:cNvPicPr>
          <p:nvPr/>
        </p:nvPicPr>
        <p:blipFill>
          <a:blip r:embed="rId4"/>
          <a:stretch>
            <a:fillRect/>
          </a:stretch>
        </p:blipFill>
        <p:spPr>
          <a:xfrm>
            <a:off x="6130377" y="269349"/>
            <a:ext cx="1147017" cy="95157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4"/>
          <p:cNvSpPr/>
          <p:nvPr/>
        </p:nvSpPr>
        <p:spPr>
          <a:xfrm>
            <a:off x="334440" y="9096120"/>
            <a:ext cx="7314840" cy="909000"/>
          </a:xfrm>
          <a:custGeom>
            <a:avLst/>
            <a:gdLst/>
            <a:ahLst/>
            <a:cxnLst/>
            <a:rect l="l" t="t" r="r" b="b"/>
            <a:pathLst>
              <a:path w="7315200" h="909430" extrusionOk="0">
                <a:moveTo>
                  <a:pt x="0" y="0"/>
                </a:moveTo>
                <a:lnTo>
                  <a:pt x="7315200" y="0"/>
                </a:lnTo>
                <a:lnTo>
                  <a:pt x="7315200" y="909430"/>
                </a:lnTo>
                <a:lnTo>
                  <a:pt x="0" y="909430"/>
                </a:lnTo>
                <a:lnTo>
                  <a:pt x="0" y="0"/>
                </a:lnTo>
                <a:close/>
              </a:path>
            </a:pathLst>
          </a:custGeom>
          <a:blipFill rotWithShape="1">
            <a:blip r:embed="rId3">
              <a:alphaModFix/>
            </a:blip>
            <a:stretch>
              <a:fillRect/>
            </a:stretch>
          </a:blipFill>
          <a:ln>
            <a:noFill/>
          </a:ln>
        </p:spPr>
      </p:sp>
      <p:sp>
        <p:nvSpPr>
          <p:cNvPr id="125" name="Google Shape;125;p4"/>
          <p:cNvSpPr/>
          <p:nvPr/>
        </p:nvSpPr>
        <p:spPr>
          <a:xfrm>
            <a:off x="394920" y="163440"/>
            <a:ext cx="9216360" cy="116339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8000"/>
              <a:buFont typeface="Arial"/>
              <a:buNone/>
            </a:pPr>
            <a:r>
              <a:rPr lang="en-US" sz="5400" b="1" i="0" u="sng" strike="noStrike" cap="none" dirty="0">
                <a:solidFill>
                  <a:srgbClr val="000000"/>
                </a:solidFill>
                <a:latin typeface="Times New Roman" panose="02020603050405020304" pitchFamily="18" charset="0"/>
                <a:cs typeface="Times New Roman" panose="02020603050405020304" pitchFamily="18" charset="0"/>
                <a:sym typeface="Arial"/>
              </a:rPr>
              <a:t>Proposed Solution</a:t>
            </a:r>
            <a:endParaRPr sz="5400" b="1" i="0" u="sng" strike="noStrike" cap="none" dirty="0">
              <a:latin typeface="Times New Roman" panose="02020603050405020304" pitchFamily="18" charset="0"/>
              <a:cs typeface="Times New Roman" panose="02020603050405020304" pitchFamily="18" charset="0"/>
              <a:sym typeface="Arial"/>
            </a:endParaRPr>
          </a:p>
        </p:txBody>
      </p:sp>
      <p:pic>
        <p:nvPicPr>
          <p:cNvPr id="2" name="Picture 1">
            <a:extLst>
              <a:ext uri="{FF2B5EF4-FFF2-40B4-BE49-F238E27FC236}">
                <a16:creationId xmlns:a16="http://schemas.microsoft.com/office/drawing/2014/main" id="{066DC224-13FE-1556-11EF-01E40272919C}"/>
              </a:ext>
            </a:extLst>
          </p:cNvPr>
          <p:cNvPicPr>
            <a:picLocks noChangeAspect="1"/>
          </p:cNvPicPr>
          <p:nvPr/>
        </p:nvPicPr>
        <p:blipFill>
          <a:blip r:embed="rId4"/>
          <a:stretch>
            <a:fillRect/>
          </a:stretch>
        </p:blipFill>
        <p:spPr>
          <a:xfrm>
            <a:off x="5879654" y="269349"/>
            <a:ext cx="1147017" cy="951575"/>
          </a:xfrm>
          <a:prstGeom prst="rect">
            <a:avLst/>
          </a:prstGeom>
        </p:spPr>
      </p:pic>
      <p:sp>
        <p:nvSpPr>
          <p:cNvPr id="5" name="TextBox 4">
            <a:extLst>
              <a:ext uri="{FF2B5EF4-FFF2-40B4-BE49-F238E27FC236}">
                <a16:creationId xmlns:a16="http://schemas.microsoft.com/office/drawing/2014/main" id="{BC14924B-B026-4ECB-D420-1E4FF45C336D}"/>
              </a:ext>
            </a:extLst>
          </p:cNvPr>
          <p:cNvSpPr txBox="1"/>
          <p:nvPr/>
        </p:nvSpPr>
        <p:spPr>
          <a:xfrm>
            <a:off x="605877" y="1353138"/>
            <a:ext cx="17076246" cy="7663376"/>
          </a:xfrm>
          <a:prstGeom prst="rect">
            <a:avLst/>
          </a:prstGeom>
          <a:noFill/>
        </p:spPr>
        <p:txBody>
          <a:bodyPr wrap="square">
            <a:spAutoFit/>
          </a:bodyPr>
          <a:lstStyle/>
          <a:p>
            <a:pPr algn="just">
              <a:lnSpc>
                <a:spcPct val="150000"/>
              </a:lnSpc>
            </a:pPr>
            <a:r>
              <a:rPr lang="en-US" sz="2400" b="1" i="0" dirty="0">
                <a:solidFill>
                  <a:schemeClr val="tx1"/>
                </a:solidFill>
                <a:effectLst/>
                <a:latin typeface="Times New Roman" panose="02020603050405020304" pitchFamily="18" charset="0"/>
                <a:cs typeface="Times New Roman" panose="02020603050405020304" pitchFamily="18" charset="0"/>
              </a:rPr>
              <a:t>“Eco Innovate” </a:t>
            </a:r>
            <a:r>
              <a:rPr lang="en-US" sz="2400" b="0" i="0" dirty="0">
                <a:solidFill>
                  <a:schemeClr val="tx1"/>
                </a:solidFill>
                <a:effectLst/>
                <a:latin typeface="Times New Roman" panose="02020603050405020304" pitchFamily="18" charset="0"/>
                <a:cs typeface="Times New Roman" panose="02020603050405020304" pitchFamily="18" charset="0"/>
              </a:rPr>
              <a:t>is a groundbreaking project aimed at leveraging advanced technology to address critical challenges in agriculture. With a focus on sustainability and environmental innovation. Our mission is to assist farmers in making informed decisions about crop selection and disease management, ultimately improving agricultural productivity and sustainability.   </a:t>
            </a:r>
          </a:p>
          <a:p>
            <a:pPr algn="just"/>
            <a:endParaRPr lang="en-US" sz="2400" dirty="0">
              <a:solidFill>
                <a:schemeClr val="tx1"/>
              </a:solidFill>
              <a:latin typeface="Times New Roman" panose="02020603050405020304" pitchFamily="18" charset="0"/>
              <a:cs typeface="Times New Roman" panose="02020603050405020304" pitchFamily="18" charset="0"/>
            </a:endParaRPr>
          </a:p>
          <a:p>
            <a:pPr algn="just">
              <a:lnSpc>
                <a:spcPct val="150000"/>
              </a:lnSpc>
            </a:pPr>
            <a:r>
              <a:rPr lang="en-US" sz="2400" b="1" i="0" dirty="0">
                <a:solidFill>
                  <a:schemeClr val="tx1"/>
                </a:solidFill>
                <a:effectLst/>
                <a:latin typeface="Times New Roman" panose="02020603050405020304" pitchFamily="18" charset="0"/>
                <a:cs typeface="Times New Roman" panose="02020603050405020304" pitchFamily="18" charset="0"/>
              </a:rPr>
              <a:t> Eco Innovate addresses two critical challenges faced by farmers</a:t>
            </a:r>
            <a:r>
              <a:rPr lang="en-US" sz="2400" i="0" dirty="0">
                <a:solidFill>
                  <a:schemeClr val="tx1"/>
                </a:solidFill>
                <a:effectLst/>
                <a:latin typeface="Times New Roman" panose="02020603050405020304" pitchFamily="18" charset="0"/>
                <a:cs typeface="Times New Roman" panose="02020603050405020304" pitchFamily="18" charset="0"/>
              </a:rPr>
              <a:t>: Crop selection and Disease management</a:t>
            </a:r>
            <a:r>
              <a:rPr lang="en-US" sz="2400" b="0" i="0" dirty="0">
                <a:solidFill>
                  <a:schemeClr val="tx1"/>
                </a:solidFill>
                <a:effectLst/>
                <a:latin typeface="Times New Roman" panose="02020603050405020304" pitchFamily="18" charset="0"/>
                <a:cs typeface="Times New Roman" panose="02020603050405020304" pitchFamily="18" charset="0"/>
              </a:rPr>
              <a:t>. On the hardware side, we deploy a network of sensors measuring </a:t>
            </a:r>
            <a:r>
              <a:rPr lang="en-US" sz="2400" b="1" i="0" dirty="0">
                <a:solidFill>
                  <a:schemeClr val="tx1"/>
                </a:solidFill>
                <a:effectLst/>
                <a:latin typeface="Times New Roman" panose="02020603050405020304" pitchFamily="18" charset="0"/>
                <a:cs typeface="Times New Roman" panose="02020603050405020304" pitchFamily="18" charset="0"/>
              </a:rPr>
              <a:t>humidity, temperature, moisture, air quality,</a:t>
            </a:r>
            <a:r>
              <a:rPr lang="en-US" sz="2400" b="0" i="0" dirty="0">
                <a:solidFill>
                  <a:schemeClr val="tx1"/>
                </a:solidFill>
                <a:effectLst/>
                <a:latin typeface="Times New Roman" panose="02020603050405020304" pitchFamily="18" charset="0"/>
                <a:cs typeface="Times New Roman" panose="02020603050405020304" pitchFamily="18" charset="0"/>
              </a:rPr>
              <a:t> and </a:t>
            </a:r>
            <a:r>
              <a:rPr lang="en-US" sz="2400" b="1" i="0" dirty="0">
                <a:solidFill>
                  <a:schemeClr val="tx1"/>
                </a:solidFill>
                <a:effectLst/>
                <a:latin typeface="Times New Roman" panose="02020603050405020304" pitchFamily="18" charset="0"/>
                <a:cs typeface="Times New Roman" panose="02020603050405020304" pitchFamily="18" charset="0"/>
              </a:rPr>
              <a:t>sunlight</a:t>
            </a:r>
            <a:r>
              <a:rPr lang="en-US" sz="2400" b="0" i="0" dirty="0">
                <a:solidFill>
                  <a:schemeClr val="tx1"/>
                </a:solidFill>
                <a:effectLst/>
                <a:latin typeface="Times New Roman" panose="02020603050405020304" pitchFamily="18" charset="0"/>
                <a:cs typeface="Times New Roman" panose="02020603050405020304" pitchFamily="18" charset="0"/>
              </a:rPr>
              <a:t> to gather real-time environmental data. This data is processed by our software, powered by cutting-edge </a:t>
            </a:r>
            <a:r>
              <a:rPr lang="en-US" sz="2400" b="1" i="0" dirty="0">
                <a:solidFill>
                  <a:schemeClr val="tx1"/>
                </a:solidFill>
                <a:effectLst/>
                <a:latin typeface="Times New Roman" panose="02020603050405020304" pitchFamily="18" charset="0"/>
                <a:cs typeface="Times New Roman" panose="02020603050405020304" pitchFamily="18" charset="0"/>
              </a:rPr>
              <a:t>AI</a:t>
            </a:r>
            <a:r>
              <a:rPr lang="en-US" sz="2400" b="0" i="0" dirty="0">
                <a:solidFill>
                  <a:schemeClr val="tx1"/>
                </a:solidFill>
                <a:effectLst/>
                <a:latin typeface="Times New Roman" panose="02020603050405020304" pitchFamily="18" charset="0"/>
                <a:cs typeface="Times New Roman" panose="02020603050405020304" pitchFamily="18" charset="0"/>
              </a:rPr>
              <a:t> and </a:t>
            </a:r>
            <a:r>
              <a:rPr lang="en-US" sz="2400" b="1" i="0" dirty="0">
                <a:solidFill>
                  <a:schemeClr val="tx1"/>
                </a:solidFill>
                <a:effectLst/>
                <a:latin typeface="Times New Roman" panose="02020603050405020304" pitchFamily="18" charset="0"/>
                <a:cs typeface="Times New Roman" panose="02020603050405020304" pitchFamily="18" charset="0"/>
              </a:rPr>
              <a:t>ML</a:t>
            </a:r>
            <a:r>
              <a:rPr lang="en-US" sz="2400" b="0" i="0" dirty="0">
                <a:solidFill>
                  <a:schemeClr val="tx1"/>
                </a:solidFill>
                <a:effectLst/>
                <a:latin typeface="Times New Roman" panose="02020603050405020304" pitchFamily="18" charset="0"/>
                <a:cs typeface="Times New Roman" panose="02020603050405020304" pitchFamily="18" charset="0"/>
              </a:rPr>
              <a:t> algorithms, to provide farmers with personalized recommendations on the best crops to grow based on soil quality and environmental conditions</a:t>
            </a:r>
            <a:r>
              <a:rPr lang="en-US" sz="2400" b="0" i="0" dirty="0">
                <a:solidFill>
                  <a:srgbClr val="F9F9F9"/>
                </a:solidFill>
                <a:effectLst/>
                <a:latin typeface="Times New Roman" panose="02020603050405020304" pitchFamily="18" charset="0"/>
                <a:cs typeface="Times New Roman" panose="02020603050405020304" pitchFamily="18" charset="0"/>
              </a:rPr>
              <a:t>.</a:t>
            </a:r>
            <a:r>
              <a:rPr lang="en-US" sz="2400" b="0" i="0" dirty="0">
                <a:solidFill>
                  <a:schemeClr val="tx1"/>
                </a:solidFill>
                <a:effectLst/>
                <a:latin typeface="Times New Roman" panose="02020603050405020304" pitchFamily="18" charset="0"/>
                <a:cs typeface="Times New Roman" panose="02020603050405020304" pitchFamily="18" charset="0"/>
              </a:rPr>
              <a:t>. Through an intuitive dashboard interface, farmers can effortlessly access this information and make informed decisions to maximize yields and sustainability.</a:t>
            </a:r>
          </a:p>
          <a:p>
            <a:pPr algn="just">
              <a:lnSpc>
                <a:spcPct val="150000"/>
              </a:lnSpc>
            </a:pPr>
            <a:r>
              <a:rPr lang="en-US" sz="2400" b="0" i="0" dirty="0">
                <a:solidFill>
                  <a:schemeClr val="tx1"/>
                </a:solidFill>
                <a:effectLst/>
                <a:latin typeface="Times New Roman" panose="02020603050405020304" pitchFamily="18" charset="0"/>
                <a:cs typeface="Times New Roman" panose="02020603050405020304" pitchFamily="18" charset="0"/>
              </a:rPr>
              <a:t>Additionally, our project utilizes </a:t>
            </a:r>
            <a:r>
              <a:rPr lang="en-US" sz="2400" b="1" i="0" dirty="0">
                <a:solidFill>
                  <a:schemeClr val="tx1"/>
                </a:solidFill>
                <a:effectLst/>
                <a:latin typeface="Times New Roman" panose="02020603050405020304" pitchFamily="18" charset="0"/>
                <a:cs typeface="Times New Roman" panose="02020603050405020304" pitchFamily="18" charset="0"/>
              </a:rPr>
              <a:t>computer vision</a:t>
            </a:r>
            <a:r>
              <a:rPr lang="en-US" sz="2400" b="0" i="0" dirty="0">
                <a:solidFill>
                  <a:schemeClr val="tx1"/>
                </a:solidFill>
                <a:effectLst/>
                <a:latin typeface="Times New Roman" panose="02020603050405020304" pitchFamily="18" charset="0"/>
                <a:cs typeface="Times New Roman" panose="02020603050405020304" pitchFamily="18" charset="0"/>
              </a:rPr>
              <a:t> and </a:t>
            </a:r>
            <a:r>
              <a:rPr lang="en-US" sz="2400" b="1" i="0" dirty="0">
                <a:solidFill>
                  <a:schemeClr val="tx1"/>
                </a:solidFill>
                <a:effectLst/>
                <a:latin typeface="Times New Roman" panose="02020603050405020304" pitchFamily="18" charset="0"/>
                <a:cs typeface="Times New Roman" panose="02020603050405020304" pitchFamily="18" charset="0"/>
              </a:rPr>
              <a:t>image recognition</a:t>
            </a:r>
            <a:r>
              <a:rPr lang="en-US" sz="2400" b="0" i="0" dirty="0">
                <a:solidFill>
                  <a:schemeClr val="tx1"/>
                </a:solidFill>
                <a:effectLst/>
                <a:latin typeface="Times New Roman" panose="02020603050405020304" pitchFamily="18" charset="0"/>
                <a:cs typeface="Times New Roman" panose="02020603050405020304" pitchFamily="18" charset="0"/>
              </a:rPr>
              <a:t> techniques to detect diseases in plants. We have curated a comprehensive dataset comprising images of various plant diseases, including fruits, vegetables, and crops. By leveraging this dataset, our AI model accurately identifies plant diseases and recommends suitable treatment options to farmers, aiding in crop management and yield optimization.</a:t>
            </a:r>
            <a:r>
              <a:rPr lang="en-US" sz="2400" dirty="0">
                <a:solidFill>
                  <a:schemeClr val="tx1"/>
                </a:solidFill>
                <a:latin typeface="Times New Roman" panose="02020603050405020304" pitchFamily="18" charset="0"/>
                <a:cs typeface="Times New Roman" panose="02020603050405020304" pitchFamily="18" charset="0"/>
              </a:rPr>
              <a:t>   </a:t>
            </a:r>
          </a:p>
          <a:p>
            <a:pPr algn="just">
              <a:lnSpc>
                <a:spcPct val="150000"/>
              </a:lnSpc>
            </a:pPr>
            <a:r>
              <a:rPr lang="en-US" sz="2400" b="1" dirty="0">
                <a:solidFill>
                  <a:schemeClr val="tx1"/>
                </a:solidFill>
                <a:latin typeface="Times New Roman" panose="02020603050405020304" pitchFamily="18" charset="0"/>
                <a:cs typeface="Times New Roman" panose="02020603050405020304" pitchFamily="18" charset="0"/>
              </a:rPr>
              <a:t>Main factors: </a:t>
            </a:r>
            <a:r>
              <a:rPr lang="en-IN" sz="2400" b="1" i="1" dirty="0">
                <a:solidFill>
                  <a:schemeClr val="tx1"/>
                </a:solidFill>
                <a:effectLst/>
                <a:latin typeface="Times New Roman" panose="02020603050405020304" pitchFamily="18" charset="0"/>
                <a:cs typeface="Times New Roman" panose="02020603050405020304" pitchFamily="18" charset="0"/>
              </a:rPr>
              <a:t>Crop Selection , Disease Detection , Data-driven Decision Making , Farmers' Well-being</a:t>
            </a:r>
            <a:endParaRPr lang="en-US" sz="2400" b="1" i="1" dirty="0">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5"/>
          <p:cNvSpPr/>
          <p:nvPr/>
        </p:nvSpPr>
        <p:spPr>
          <a:xfrm>
            <a:off x="334440" y="9096120"/>
            <a:ext cx="7314840" cy="909000"/>
          </a:xfrm>
          <a:custGeom>
            <a:avLst/>
            <a:gdLst/>
            <a:ahLst/>
            <a:cxnLst/>
            <a:rect l="l" t="t" r="r" b="b"/>
            <a:pathLst>
              <a:path w="7315200" h="909430" extrusionOk="0">
                <a:moveTo>
                  <a:pt x="0" y="0"/>
                </a:moveTo>
                <a:lnTo>
                  <a:pt x="7315200" y="0"/>
                </a:lnTo>
                <a:lnTo>
                  <a:pt x="7315200" y="909430"/>
                </a:lnTo>
                <a:lnTo>
                  <a:pt x="0" y="909430"/>
                </a:lnTo>
                <a:lnTo>
                  <a:pt x="0" y="0"/>
                </a:lnTo>
                <a:close/>
              </a:path>
            </a:pathLst>
          </a:custGeom>
          <a:blipFill rotWithShape="1">
            <a:blip r:embed="rId3">
              <a:alphaModFix/>
            </a:blip>
            <a:stretch>
              <a:fillRect/>
            </a:stretch>
          </a:blipFill>
          <a:ln>
            <a:noFill/>
          </a:ln>
        </p:spPr>
      </p:sp>
      <p:sp>
        <p:nvSpPr>
          <p:cNvPr id="131" name="Google Shape;131;p5"/>
          <p:cNvSpPr/>
          <p:nvPr/>
        </p:nvSpPr>
        <p:spPr>
          <a:xfrm>
            <a:off x="394920" y="163440"/>
            <a:ext cx="4465080" cy="116339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8000"/>
              <a:buFont typeface="Arial"/>
              <a:buNone/>
            </a:pPr>
            <a:r>
              <a:rPr lang="en-US" sz="5400" b="1" i="0" u="sng" strike="noStrike" cap="none" dirty="0">
                <a:solidFill>
                  <a:srgbClr val="000000"/>
                </a:solidFill>
                <a:latin typeface="Times New Roman" panose="02020603050405020304" pitchFamily="18" charset="0"/>
                <a:cs typeface="Times New Roman" panose="02020603050405020304" pitchFamily="18" charset="0"/>
                <a:sym typeface="Arial"/>
              </a:rPr>
              <a:t>Features</a:t>
            </a:r>
            <a:endParaRPr sz="5400" b="1" i="0" u="sng" strike="noStrike" cap="none" dirty="0">
              <a:latin typeface="Times New Roman" panose="02020603050405020304" pitchFamily="18" charset="0"/>
              <a:cs typeface="Times New Roman" panose="02020603050405020304" pitchFamily="18" charset="0"/>
              <a:sym typeface="Arial"/>
            </a:endParaRPr>
          </a:p>
        </p:txBody>
      </p:sp>
      <p:pic>
        <p:nvPicPr>
          <p:cNvPr id="2" name="Picture 1">
            <a:extLst>
              <a:ext uri="{FF2B5EF4-FFF2-40B4-BE49-F238E27FC236}">
                <a16:creationId xmlns:a16="http://schemas.microsoft.com/office/drawing/2014/main" id="{E730A14F-F8DB-3847-77F2-5D05ED21AA39}"/>
              </a:ext>
            </a:extLst>
          </p:cNvPr>
          <p:cNvPicPr>
            <a:picLocks noChangeAspect="1"/>
          </p:cNvPicPr>
          <p:nvPr/>
        </p:nvPicPr>
        <p:blipFill>
          <a:blip r:embed="rId4"/>
          <a:stretch>
            <a:fillRect/>
          </a:stretch>
        </p:blipFill>
        <p:spPr>
          <a:xfrm>
            <a:off x="3106958" y="375260"/>
            <a:ext cx="1147017" cy="951575"/>
          </a:xfrm>
          <a:prstGeom prst="rect">
            <a:avLst/>
          </a:prstGeom>
        </p:spPr>
      </p:pic>
      <p:sp>
        <p:nvSpPr>
          <p:cNvPr id="3" name="Subtitle 2">
            <a:extLst>
              <a:ext uri="{FF2B5EF4-FFF2-40B4-BE49-F238E27FC236}">
                <a16:creationId xmlns:a16="http://schemas.microsoft.com/office/drawing/2014/main" id="{9659F71C-7464-9D8D-1DD4-F1A0AB0BFEEA}"/>
              </a:ext>
            </a:extLst>
          </p:cNvPr>
          <p:cNvSpPr>
            <a:spLocks noGrp="1"/>
          </p:cNvSpPr>
          <p:nvPr>
            <p:ph type="subTitle" idx="1"/>
          </p:nvPr>
        </p:nvSpPr>
        <p:spPr>
          <a:xfrm>
            <a:off x="501445" y="4317122"/>
            <a:ext cx="17373600" cy="1917291"/>
          </a:xfrm>
        </p:spPr>
        <p:txBody>
          <a:bodyPr/>
          <a:lstStyle/>
          <a:p>
            <a:pPr marL="685800" indent="-457200" algn="just">
              <a:lnSpc>
                <a:spcPct val="15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Hardware-Sensor Integration:</a:t>
            </a:r>
            <a:r>
              <a:rPr lang="en-US" sz="2400" b="0" i="0" dirty="0">
                <a:solidFill>
                  <a:schemeClr val="tx1"/>
                </a:solidFill>
                <a:effectLst/>
                <a:latin typeface="Times New Roman" panose="02020603050405020304" pitchFamily="18" charset="0"/>
                <a:cs typeface="Times New Roman" panose="02020603050405020304" pitchFamily="18" charset="0"/>
              </a:rPr>
              <a:t> Real-time monitoring of </a:t>
            </a:r>
            <a:r>
              <a:rPr lang="en-US" sz="2400" b="1" i="0" dirty="0">
                <a:solidFill>
                  <a:schemeClr val="tx1"/>
                </a:solidFill>
                <a:effectLst/>
                <a:latin typeface="Times New Roman" panose="02020603050405020304" pitchFamily="18" charset="0"/>
                <a:cs typeface="Times New Roman" panose="02020603050405020304" pitchFamily="18" charset="0"/>
              </a:rPr>
              <a:t>humidity</a:t>
            </a:r>
            <a:r>
              <a:rPr lang="en-US" sz="2400" b="0" i="0" dirty="0">
                <a:solidFill>
                  <a:schemeClr val="tx1"/>
                </a:solidFill>
                <a:effectLst/>
                <a:latin typeface="Times New Roman" panose="02020603050405020304" pitchFamily="18" charset="0"/>
                <a:cs typeface="Times New Roman" panose="02020603050405020304" pitchFamily="18" charset="0"/>
              </a:rPr>
              <a:t>, </a:t>
            </a:r>
            <a:r>
              <a:rPr lang="en-US" sz="2400" b="1" i="0" dirty="0">
                <a:solidFill>
                  <a:schemeClr val="tx1"/>
                </a:solidFill>
                <a:effectLst/>
                <a:latin typeface="Times New Roman" panose="02020603050405020304" pitchFamily="18" charset="0"/>
                <a:cs typeface="Times New Roman" panose="02020603050405020304" pitchFamily="18" charset="0"/>
              </a:rPr>
              <a:t>temperature</a:t>
            </a:r>
            <a:r>
              <a:rPr lang="en-US" sz="2400" b="0" i="0" dirty="0">
                <a:solidFill>
                  <a:schemeClr val="tx1"/>
                </a:solidFill>
                <a:effectLst/>
                <a:latin typeface="Times New Roman" panose="02020603050405020304" pitchFamily="18" charset="0"/>
                <a:cs typeface="Times New Roman" panose="02020603050405020304" pitchFamily="18" charset="0"/>
              </a:rPr>
              <a:t>, </a:t>
            </a:r>
            <a:r>
              <a:rPr lang="en-US" sz="2400" b="1" i="0" dirty="0">
                <a:solidFill>
                  <a:schemeClr val="tx1"/>
                </a:solidFill>
                <a:effectLst/>
                <a:latin typeface="Times New Roman" panose="02020603050405020304" pitchFamily="18" charset="0"/>
                <a:cs typeface="Times New Roman" panose="02020603050405020304" pitchFamily="18" charset="0"/>
              </a:rPr>
              <a:t>moisture</a:t>
            </a:r>
            <a:r>
              <a:rPr lang="en-US" sz="2400" b="0" i="0" dirty="0">
                <a:solidFill>
                  <a:schemeClr val="tx1"/>
                </a:solidFill>
                <a:effectLst/>
                <a:latin typeface="Times New Roman" panose="02020603050405020304" pitchFamily="18" charset="0"/>
                <a:cs typeface="Times New Roman" panose="02020603050405020304" pitchFamily="18" charset="0"/>
              </a:rPr>
              <a:t>, </a:t>
            </a:r>
            <a:r>
              <a:rPr lang="en-US" sz="2400" b="1" i="0" dirty="0">
                <a:solidFill>
                  <a:schemeClr val="tx1"/>
                </a:solidFill>
                <a:effectLst/>
                <a:latin typeface="Times New Roman" panose="02020603050405020304" pitchFamily="18" charset="0"/>
                <a:cs typeface="Times New Roman" panose="02020603050405020304" pitchFamily="18" charset="0"/>
              </a:rPr>
              <a:t>air quality</a:t>
            </a:r>
            <a:r>
              <a:rPr lang="en-US" sz="2400" b="0" i="0" dirty="0">
                <a:solidFill>
                  <a:schemeClr val="tx1"/>
                </a:solidFill>
                <a:effectLst/>
                <a:latin typeface="Times New Roman" panose="02020603050405020304" pitchFamily="18" charset="0"/>
                <a:cs typeface="Times New Roman" panose="02020603050405020304" pitchFamily="18" charset="0"/>
              </a:rPr>
              <a:t>, and </a:t>
            </a:r>
            <a:r>
              <a:rPr lang="en-US" sz="2400" b="1" i="0" dirty="0">
                <a:solidFill>
                  <a:schemeClr val="tx1"/>
                </a:solidFill>
                <a:effectLst/>
                <a:latin typeface="Times New Roman" panose="02020603050405020304" pitchFamily="18" charset="0"/>
                <a:cs typeface="Times New Roman" panose="02020603050405020304" pitchFamily="18" charset="0"/>
              </a:rPr>
              <a:t>sunlight</a:t>
            </a:r>
            <a:r>
              <a:rPr lang="en-US" sz="2400" b="0" i="0" dirty="0">
                <a:solidFill>
                  <a:schemeClr val="tx1"/>
                </a:solidFill>
                <a:effectLst/>
                <a:latin typeface="Times New Roman" panose="02020603050405020304" pitchFamily="18" charset="0"/>
                <a:cs typeface="Times New Roman" panose="02020603050405020304" pitchFamily="18" charset="0"/>
              </a:rPr>
              <a:t> through an integrated network of sensors.</a:t>
            </a:r>
          </a:p>
          <a:p>
            <a:pPr marL="685800" indent="-457200" algn="just">
              <a:lnSpc>
                <a:spcPct val="20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Software Analytics:</a:t>
            </a:r>
            <a:r>
              <a:rPr lang="en-US" sz="2400" b="0" i="0" dirty="0">
                <a:solidFill>
                  <a:schemeClr val="tx1"/>
                </a:solidFill>
                <a:effectLst/>
                <a:latin typeface="Times New Roman" panose="02020603050405020304" pitchFamily="18" charset="0"/>
                <a:cs typeface="Times New Roman" panose="02020603050405020304" pitchFamily="18" charset="0"/>
              </a:rPr>
              <a:t> Advanced </a:t>
            </a:r>
            <a:r>
              <a:rPr lang="en-US" sz="2400" b="1" i="0" dirty="0">
                <a:solidFill>
                  <a:schemeClr val="tx1"/>
                </a:solidFill>
                <a:effectLst/>
                <a:latin typeface="Times New Roman" panose="02020603050405020304" pitchFamily="18" charset="0"/>
                <a:cs typeface="Times New Roman" panose="02020603050405020304" pitchFamily="18" charset="0"/>
              </a:rPr>
              <a:t>AI</a:t>
            </a:r>
            <a:r>
              <a:rPr lang="en-US" sz="2400" b="0" i="0" dirty="0">
                <a:solidFill>
                  <a:schemeClr val="tx1"/>
                </a:solidFill>
                <a:effectLst/>
                <a:latin typeface="Times New Roman" panose="02020603050405020304" pitchFamily="18" charset="0"/>
                <a:cs typeface="Times New Roman" panose="02020603050405020304" pitchFamily="18" charset="0"/>
              </a:rPr>
              <a:t> and </a:t>
            </a:r>
            <a:r>
              <a:rPr lang="en-US" sz="2400" b="1" i="0" dirty="0">
                <a:solidFill>
                  <a:schemeClr val="tx1"/>
                </a:solidFill>
                <a:effectLst/>
                <a:latin typeface="Times New Roman" panose="02020603050405020304" pitchFamily="18" charset="0"/>
                <a:cs typeface="Times New Roman" panose="02020603050405020304" pitchFamily="18" charset="0"/>
              </a:rPr>
              <a:t>ML</a:t>
            </a:r>
            <a:r>
              <a:rPr lang="en-US" sz="2400" b="0" i="0" dirty="0">
                <a:solidFill>
                  <a:schemeClr val="tx1"/>
                </a:solidFill>
                <a:effectLst/>
                <a:latin typeface="Times New Roman" panose="02020603050405020304" pitchFamily="18" charset="0"/>
                <a:cs typeface="Times New Roman" panose="02020603050405020304" pitchFamily="18" charset="0"/>
              </a:rPr>
              <a:t> algorithms analyze environmental data to provide actionable insights.</a:t>
            </a:r>
          </a:p>
          <a:p>
            <a:pPr marL="685800" indent="-457200" algn="just">
              <a:lnSpc>
                <a:spcPct val="20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Personalized Recommendations:</a:t>
            </a:r>
            <a:r>
              <a:rPr lang="en-US" sz="2400" b="0" i="0" dirty="0">
                <a:solidFill>
                  <a:schemeClr val="tx1"/>
                </a:solidFill>
                <a:effectLst/>
                <a:latin typeface="Times New Roman" panose="02020603050405020304" pitchFamily="18" charset="0"/>
                <a:cs typeface="Times New Roman" panose="02020603050405020304" pitchFamily="18" charset="0"/>
              </a:rPr>
              <a:t> Tailored crop suggestions based on soil quality and environmental conditions for optimized yield.</a:t>
            </a:r>
          </a:p>
          <a:p>
            <a:pPr marL="685800" indent="-457200" algn="just">
              <a:lnSpc>
                <a:spcPct val="20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Efficient Disease Detection:</a:t>
            </a:r>
            <a:r>
              <a:rPr lang="en-US" sz="2400" b="0" i="0" dirty="0">
                <a:solidFill>
                  <a:schemeClr val="tx1"/>
                </a:solidFill>
                <a:effectLst/>
                <a:latin typeface="Times New Roman" panose="02020603050405020304" pitchFamily="18" charset="0"/>
                <a:cs typeface="Times New Roman" panose="02020603050405020304" pitchFamily="18" charset="0"/>
              </a:rPr>
              <a:t> Utilization of </a:t>
            </a:r>
            <a:r>
              <a:rPr lang="en-US" sz="2400" b="1" i="0" dirty="0">
                <a:solidFill>
                  <a:schemeClr val="tx1"/>
                </a:solidFill>
                <a:effectLst/>
                <a:latin typeface="Times New Roman" panose="02020603050405020304" pitchFamily="18" charset="0"/>
                <a:cs typeface="Times New Roman" panose="02020603050405020304" pitchFamily="18" charset="0"/>
              </a:rPr>
              <a:t>computer vision</a:t>
            </a:r>
            <a:r>
              <a:rPr lang="en-US" sz="2400" b="0" i="0" dirty="0">
                <a:solidFill>
                  <a:schemeClr val="tx1"/>
                </a:solidFill>
                <a:effectLst/>
                <a:latin typeface="Times New Roman" panose="02020603050405020304" pitchFamily="18" charset="0"/>
                <a:cs typeface="Times New Roman" panose="02020603050405020304" pitchFamily="18" charset="0"/>
              </a:rPr>
              <a:t> and </a:t>
            </a:r>
            <a:r>
              <a:rPr lang="en-US" sz="2400" b="1" i="0" dirty="0">
                <a:solidFill>
                  <a:schemeClr val="tx1"/>
                </a:solidFill>
                <a:effectLst/>
                <a:latin typeface="Times New Roman" panose="02020603050405020304" pitchFamily="18" charset="0"/>
                <a:cs typeface="Times New Roman" panose="02020603050405020304" pitchFamily="18" charset="0"/>
              </a:rPr>
              <a:t>image recognition</a:t>
            </a:r>
            <a:r>
              <a:rPr lang="en-US" sz="2400" b="0" i="0" dirty="0">
                <a:solidFill>
                  <a:schemeClr val="tx1"/>
                </a:solidFill>
                <a:effectLst/>
                <a:latin typeface="Times New Roman" panose="02020603050405020304" pitchFamily="18" charset="0"/>
                <a:cs typeface="Times New Roman" panose="02020603050405020304" pitchFamily="18" charset="0"/>
              </a:rPr>
              <a:t> to swiftly identify and diagnose plant diseases.</a:t>
            </a:r>
          </a:p>
          <a:p>
            <a:pPr marL="685800" indent="-457200" algn="just">
              <a:lnSpc>
                <a:spcPct val="20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Treatment Recommendations:</a:t>
            </a:r>
            <a:r>
              <a:rPr lang="en-US" sz="2400" b="0" i="0" dirty="0">
                <a:solidFill>
                  <a:schemeClr val="tx1"/>
                </a:solidFill>
                <a:effectLst/>
                <a:latin typeface="Times New Roman" panose="02020603050405020304" pitchFamily="18" charset="0"/>
                <a:cs typeface="Times New Roman" panose="02020603050405020304" pitchFamily="18" charset="0"/>
              </a:rPr>
              <a:t> AI-powered recommendations for effective disease management and crop protection.</a:t>
            </a:r>
          </a:p>
          <a:p>
            <a:pPr marL="685800" indent="-457200" algn="just">
              <a:lnSpc>
                <a:spcPct val="20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Data-driven Insights:</a:t>
            </a:r>
            <a:r>
              <a:rPr lang="en-US" sz="2400" b="0" i="0" dirty="0">
                <a:solidFill>
                  <a:schemeClr val="tx1"/>
                </a:solidFill>
                <a:effectLst/>
                <a:latin typeface="Times New Roman" panose="02020603050405020304" pitchFamily="18" charset="0"/>
                <a:cs typeface="Times New Roman" panose="02020603050405020304" pitchFamily="18" charset="0"/>
              </a:rPr>
              <a:t> Access to comprehensive datasets for enhanced accuracy and reliability in decision-making.</a:t>
            </a:r>
          </a:p>
          <a:p>
            <a:pPr marL="685800" indent="-457200" algn="just">
              <a:lnSpc>
                <a:spcPct val="20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Promotion of Sustainability:</a:t>
            </a:r>
            <a:r>
              <a:rPr lang="en-US" sz="2400" b="0" i="0" dirty="0">
                <a:solidFill>
                  <a:schemeClr val="tx1"/>
                </a:solidFill>
                <a:effectLst/>
                <a:latin typeface="Times New Roman" panose="02020603050405020304" pitchFamily="18" charset="0"/>
                <a:cs typeface="Times New Roman" panose="02020603050405020304" pitchFamily="18" charset="0"/>
              </a:rPr>
              <a:t> Encouragement of sustainable farming practices for long-term environmental health.</a:t>
            </a:r>
          </a:p>
          <a:p>
            <a:pPr marL="685800" indent="-457200" algn="just">
              <a:lnSpc>
                <a:spcPct val="20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User-Friendly Interface:</a:t>
            </a:r>
            <a:r>
              <a:rPr lang="en-US" sz="2400" b="0" i="0" dirty="0">
                <a:solidFill>
                  <a:schemeClr val="tx1"/>
                </a:solidFill>
                <a:effectLst/>
                <a:latin typeface="Times New Roman" panose="02020603050405020304" pitchFamily="18" charset="0"/>
                <a:cs typeface="Times New Roman" panose="02020603050405020304" pitchFamily="18" charset="0"/>
              </a:rPr>
              <a:t> Intuitive dashboard for easy navigation and seamless integration into farmers' workflows.</a:t>
            </a:r>
          </a:p>
          <a:p>
            <a:pPr marL="685800" indent="-457200" algn="just">
              <a:lnSpc>
                <a:spcPct val="20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Empowerment of Farmers:</a:t>
            </a:r>
            <a:r>
              <a:rPr lang="en-US" sz="2400" b="0" i="0" dirty="0">
                <a:solidFill>
                  <a:schemeClr val="tx1"/>
                </a:solidFill>
                <a:effectLst/>
                <a:latin typeface="Times New Roman" panose="02020603050405020304" pitchFamily="18" charset="0"/>
                <a:cs typeface="Times New Roman" panose="02020603050405020304" pitchFamily="18" charset="0"/>
              </a:rPr>
              <a:t> Providing farmers with the tools and knowledge to make informed decisions and improve productivity.</a:t>
            </a:r>
          </a:p>
          <a:p>
            <a:pPr marL="685800" indent="-457200" algn="just">
              <a:lnSpc>
                <a:spcPct val="20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Continuous Improvement:</a:t>
            </a:r>
            <a:r>
              <a:rPr lang="en-US" sz="2400" b="0" i="0" dirty="0">
                <a:solidFill>
                  <a:schemeClr val="tx1"/>
                </a:solidFill>
                <a:effectLst/>
                <a:latin typeface="Times New Roman" panose="02020603050405020304" pitchFamily="18" charset="0"/>
                <a:cs typeface="Times New Roman" panose="02020603050405020304" pitchFamily="18" charset="0"/>
              </a:rPr>
              <a:t> Regular updates and enhancements to ensure the solution remains cutting-edge and effective.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6"/>
          <p:cNvSpPr/>
          <p:nvPr/>
        </p:nvSpPr>
        <p:spPr>
          <a:xfrm>
            <a:off x="334440" y="9096120"/>
            <a:ext cx="7314840" cy="909000"/>
          </a:xfrm>
          <a:custGeom>
            <a:avLst/>
            <a:gdLst/>
            <a:ahLst/>
            <a:cxnLst/>
            <a:rect l="l" t="t" r="r" b="b"/>
            <a:pathLst>
              <a:path w="7315200" h="909430" extrusionOk="0">
                <a:moveTo>
                  <a:pt x="0" y="0"/>
                </a:moveTo>
                <a:lnTo>
                  <a:pt x="7315200" y="0"/>
                </a:lnTo>
                <a:lnTo>
                  <a:pt x="7315200" y="909430"/>
                </a:lnTo>
                <a:lnTo>
                  <a:pt x="0" y="909430"/>
                </a:lnTo>
                <a:lnTo>
                  <a:pt x="0" y="0"/>
                </a:lnTo>
                <a:close/>
              </a:path>
            </a:pathLst>
          </a:custGeom>
          <a:blipFill rotWithShape="1">
            <a:blip r:embed="rId3">
              <a:alphaModFix/>
            </a:blip>
            <a:stretch>
              <a:fillRect/>
            </a:stretch>
          </a:blipFill>
          <a:ln>
            <a:noFill/>
          </a:ln>
        </p:spPr>
      </p:sp>
      <p:sp>
        <p:nvSpPr>
          <p:cNvPr id="137" name="Google Shape;137;p6"/>
          <p:cNvSpPr/>
          <p:nvPr/>
        </p:nvSpPr>
        <p:spPr>
          <a:xfrm>
            <a:off x="394920" y="163440"/>
            <a:ext cx="5725080" cy="116339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8000"/>
              <a:buFont typeface="Arial"/>
              <a:buNone/>
            </a:pPr>
            <a:r>
              <a:rPr lang="en-US" sz="5400" b="1" i="0" u="sng" strike="noStrike" cap="none" dirty="0">
                <a:solidFill>
                  <a:schemeClr val="tx1"/>
                </a:solidFill>
                <a:latin typeface="Times New Roman" panose="02020603050405020304" pitchFamily="18" charset="0"/>
                <a:cs typeface="Times New Roman" panose="02020603050405020304" pitchFamily="18" charset="0"/>
                <a:sym typeface="Arial"/>
              </a:rPr>
              <a:t>Tech Stack</a:t>
            </a:r>
            <a:endParaRPr sz="5400" b="1" i="0" u="sng" strike="noStrike" cap="none" dirty="0">
              <a:solidFill>
                <a:schemeClr val="tx1"/>
              </a:solidFill>
              <a:latin typeface="Times New Roman" panose="02020603050405020304" pitchFamily="18" charset="0"/>
              <a:cs typeface="Times New Roman" panose="02020603050405020304" pitchFamily="18" charset="0"/>
              <a:sym typeface="Arial"/>
            </a:endParaRPr>
          </a:p>
        </p:txBody>
      </p:sp>
      <p:pic>
        <p:nvPicPr>
          <p:cNvPr id="2" name="Picture 1">
            <a:extLst>
              <a:ext uri="{FF2B5EF4-FFF2-40B4-BE49-F238E27FC236}">
                <a16:creationId xmlns:a16="http://schemas.microsoft.com/office/drawing/2014/main" id="{65B9045E-F5CC-9A9D-5145-2DF4989C279F}"/>
              </a:ext>
            </a:extLst>
          </p:cNvPr>
          <p:cNvPicPr>
            <a:picLocks noChangeAspect="1"/>
          </p:cNvPicPr>
          <p:nvPr/>
        </p:nvPicPr>
        <p:blipFill>
          <a:blip r:embed="rId4"/>
          <a:stretch>
            <a:fillRect/>
          </a:stretch>
        </p:blipFill>
        <p:spPr>
          <a:xfrm>
            <a:off x="3873875" y="269350"/>
            <a:ext cx="1288060" cy="1057486"/>
          </a:xfrm>
          <a:prstGeom prst="rect">
            <a:avLst/>
          </a:prstGeom>
        </p:spPr>
      </p:pic>
      <p:sp>
        <p:nvSpPr>
          <p:cNvPr id="3" name="Subtitle 2">
            <a:extLst>
              <a:ext uri="{FF2B5EF4-FFF2-40B4-BE49-F238E27FC236}">
                <a16:creationId xmlns:a16="http://schemas.microsoft.com/office/drawing/2014/main" id="{BAD3A043-E585-825B-82FF-EAAE077C752C}"/>
              </a:ext>
            </a:extLst>
          </p:cNvPr>
          <p:cNvSpPr>
            <a:spLocks noGrp="1"/>
          </p:cNvSpPr>
          <p:nvPr>
            <p:ph type="subTitle" idx="1"/>
          </p:nvPr>
        </p:nvSpPr>
        <p:spPr>
          <a:xfrm>
            <a:off x="334440" y="2464019"/>
            <a:ext cx="17717586" cy="5358961"/>
          </a:xfrm>
        </p:spPr>
        <p:txBody>
          <a:bodyPr/>
          <a:lstStyle/>
          <a:p>
            <a:pPr algn="just">
              <a:lnSpc>
                <a:spcPct val="150000"/>
              </a:lnSpc>
            </a:pPr>
            <a:r>
              <a:rPr lang="en-US" sz="2400" b="1" i="0" dirty="0">
                <a:solidFill>
                  <a:schemeClr val="tx1"/>
                </a:solidFill>
                <a:effectLst/>
                <a:latin typeface="Times New Roman" panose="02020603050405020304" pitchFamily="18" charset="0"/>
                <a:cs typeface="Times New Roman" panose="02020603050405020304" pitchFamily="18" charset="0"/>
              </a:rPr>
              <a:t>Programming Languages and Libraries:</a:t>
            </a:r>
            <a:endParaRPr lang="en-US" sz="2400" b="0" i="0" dirty="0">
              <a:solidFill>
                <a:schemeClr val="tx1"/>
              </a:solidFill>
              <a:effectLst/>
              <a:latin typeface="Times New Roman" panose="02020603050405020304" pitchFamily="18" charset="0"/>
              <a:cs typeface="Times New Roman" panose="02020603050405020304" pitchFamily="18" charset="0"/>
            </a:endParaRPr>
          </a:p>
          <a:p>
            <a:pPr algn="just">
              <a:lnSpc>
                <a:spcPct val="15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Python:</a:t>
            </a:r>
            <a:r>
              <a:rPr lang="en-US" sz="2400" b="0" i="0" dirty="0">
                <a:solidFill>
                  <a:schemeClr val="tx1"/>
                </a:solidFill>
                <a:effectLst/>
                <a:latin typeface="Times New Roman" panose="02020603050405020304" pitchFamily="18" charset="0"/>
                <a:cs typeface="Times New Roman" panose="02020603050405020304" pitchFamily="18" charset="0"/>
              </a:rPr>
              <a:t> Primary programming language for backend development and machine learning tasks.</a:t>
            </a:r>
          </a:p>
          <a:p>
            <a:pPr algn="just">
              <a:lnSpc>
                <a:spcPct val="15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OpenCV:</a:t>
            </a:r>
            <a:r>
              <a:rPr lang="en-US" sz="2400" b="0" i="0" dirty="0">
                <a:solidFill>
                  <a:schemeClr val="tx1"/>
                </a:solidFill>
                <a:effectLst/>
                <a:latin typeface="Times New Roman" panose="02020603050405020304" pitchFamily="18" charset="0"/>
                <a:cs typeface="Times New Roman" panose="02020603050405020304" pitchFamily="18" charset="0"/>
              </a:rPr>
              <a:t> Utilized for computer vision tasks such as image processing and object detection.</a:t>
            </a:r>
          </a:p>
          <a:p>
            <a:pPr algn="just">
              <a:lnSpc>
                <a:spcPct val="15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TensorFlow:</a:t>
            </a:r>
            <a:r>
              <a:rPr lang="en-US" sz="2400" b="0" i="0" dirty="0">
                <a:solidFill>
                  <a:schemeClr val="tx1"/>
                </a:solidFill>
                <a:effectLst/>
                <a:latin typeface="Times New Roman" panose="02020603050405020304" pitchFamily="18" charset="0"/>
                <a:cs typeface="Times New Roman" panose="02020603050405020304" pitchFamily="18" charset="0"/>
              </a:rPr>
              <a:t> Deep learning framework for building and training neural networks.</a:t>
            </a:r>
          </a:p>
          <a:p>
            <a:pPr algn="just">
              <a:lnSpc>
                <a:spcPct val="150000"/>
              </a:lnSpc>
              <a:buFont typeface="+mj-lt"/>
              <a:buAutoNum type="arabicPeriod"/>
            </a:pPr>
            <a:r>
              <a:rPr lang="en-US" sz="2400" b="1" i="0" dirty="0" err="1">
                <a:solidFill>
                  <a:schemeClr val="tx1"/>
                </a:solidFill>
                <a:effectLst/>
                <a:latin typeface="Times New Roman" panose="02020603050405020304" pitchFamily="18" charset="0"/>
                <a:cs typeface="Times New Roman" panose="02020603050405020304" pitchFamily="18" charset="0"/>
              </a:rPr>
              <a:t>Tkinter</a:t>
            </a:r>
            <a:r>
              <a:rPr lang="en-US" sz="2400" b="1" i="0" dirty="0">
                <a:solidFill>
                  <a:schemeClr val="tx1"/>
                </a:solidFill>
                <a:effectLst/>
                <a:latin typeface="Times New Roman" panose="02020603050405020304" pitchFamily="18" charset="0"/>
                <a:cs typeface="Times New Roman" panose="02020603050405020304" pitchFamily="18" charset="0"/>
              </a:rPr>
              <a:t>:</a:t>
            </a:r>
            <a:r>
              <a:rPr lang="en-US" sz="2400" b="0" i="0" dirty="0">
                <a:solidFill>
                  <a:schemeClr val="tx1"/>
                </a:solidFill>
                <a:effectLst/>
                <a:latin typeface="Times New Roman" panose="02020603050405020304" pitchFamily="18" charset="0"/>
                <a:cs typeface="Times New Roman" panose="02020603050405020304" pitchFamily="18" charset="0"/>
              </a:rPr>
              <a:t> Python GUI toolkit for developing user interfaces.</a:t>
            </a:r>
          </a:p>
          <a:p>
            <a:pPr algn="just">
              <a:lnSpc>
                <a:spcPct val="15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Custom </a:t>
            </a:r>
            <a:r>
              <a:rPr lang="en-US" sz="2400" b="1" i="0" dirty="0" err="1">
                <a:solidFill>
                  <a:schemeClr val="tx1"/>
                </a:solidFill>
                <a:effectLst/>
                <a:latin typeface="Times New Roman" panose="02020603050405020304" pitchFamily="18" charset="0"/>
                <a:cs typeface="Times New Roman" panose="02020603050405020304" pitchFamily="18" charset="0"/>
              </a:rPr>
              <a:t>Tkinter</a:t>
            </a:r>
            <a:r>
              <a:rPr lang="en-US" sz="2400" b="1" i="0" dirty="0">
                <a:solidFill>
                  <a:schemeClr val="tx1"/>
                </a:solidFill>
                <a:effectLst/>
                <a:latin typeface="Times New Roman" panose="02020603050405020304" pitchFamily="18" charset="0"/>
                <a:cs typeface="Times New Roman" panose="02020603050405020304" pitchFamily="18" charset="0"/>
              </a:rPr>
              <a:t>:</a:t>
            </a:r>
            <a:r>
              <a:rPr lang="en-US" sz="2400" b="0" i="0" dirty="0">
                <a:solidFill>
                  <a:schemeClr val="tx1"/>
                </a:solidFill>
                <a:effectLst/>
                <a:latin typeface="Times New Roman" panose="02020603050405020304" pitchFamily="18" charset="0"/>
                <a:cs typeface="Times New Roman" panose="02020603050405020304" pitchFamily="18" charset="0"/>
              </a:rPr>
              <a:t> Customized </a:t>
            </a:r>
            <a:r>
              <a:rPr lang="en-US" sz="2400" b="0" i="0" dirty="0" err="1">
                <a:solidFill>
                  <a:schemeClr val="tx1"/>
                </a:solidFill>
                <a:effectLst/>
                <a:latin typeface="Times New Roman" panose="02020603050405020304" pitchFamily="18" charset="0"/>
                <a:cs typeface="Times New Roman" panose="02020603050405020304" pitchFamily="18" charset="0"/>
              </a:rPr>
              <a:t>Tkinter</a:t>
            </a:r>
            <a:r>
              <a:rPr lang="en-US" sz="2400" b="0" i="0" dirty="0">
                <a:solidFill>
                  <a:schemeClr val="tx1"/>
                </a:solidFill>
                <a:effectLst/>
                <a:latin typeface="Times New Roman" panose="02020603050405020304" pitchFamily="18" charset="0"/>
                <a:cs typeface="Times New Roman" panose="02020603050405020304" pitchFamily="18" charset="0"/>
              </a:rPr>
              <a:t> components for enhanced user experience.</a:t>
            </a:r>
          </a:p>
          <a:p>
            <a:pPr algn="just">
              <a:lnSpc>
                <a:spcPct val="15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Firebase Cloud Hosting:</a:t>
            </a:r>
            <a:r>
              <a:rPr lang="en-US" sz="2400" b="0" i="0" dirty="0">
                <a:solidFill>
                  <a:schemeClr val="tx1"/>
                </a:solidFill>
                <a:effectLst/>
                <a:latin typeface="Times New Roman" panose="02020603050405020304" pitchFamily="18" charset="0"/>
                <a:cs typeface="Times New Roman" panose="02020603050405020304" pitchFamily="18" charset="0"/>
              </a:rPr>
              <a:t> Cloud hosting platform for deploying and managing web applications.</a:t>
            </a:r>
          </a:p>
          <a:p>
            <a:pPr algn="just">
              <a:lnSpc>
                <a:spcPct val="15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Pandas:</a:t>
            </a:r>
            <a:r>
              <a:rPr lang="en-US" sz="2400" b="0" i="0" dirty="0">
                <a:solidFill>
                  <a:schemeClr val="tx1"/>
                </a:solidFill>
                <a:effectLst/>
                <a:latin typeface="Times New Roman" panose="02020603050405020304" pitchFamily="18" charset="0"/>
                <a:cs typeface="Times New Roman" panose="02020603050405020304" pitchFamily="18" charset="0"/>
              </a:rPr>
              <a:t> Data manipulation and analysis library for handling structured data.</a:t>
            </a:r>
          </a:p>
          <a:p>
            <a:pPr algn="just">
              <a:lnSpc>
                <a:spcPct val="15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NumPy:</a:t>
            </a:r>
            <a:r>
              <a:rPr lang="en-US" sz="2400" b="0" i="0" dirty="0">
                <a:solidFill>
                  <a:schemeClr val="tx1"/>
                </a:solidFill>
                <a:effectLst/>
                <a:latin typeface="Times New Roman" panose="02020603050405020304" pitchFamily="18" charset="0"/>
                <a:cs typeface="Times New Roman" panose="02020603050405020304" pitchFamily="18" charset="0"/>
              </a:rPr>
              <a:t> Fundamental package for scientific computing with support for multi-dimensional arrays and matrices.</a:t>
            </a:r>
          </a:p>
          <a:p>
            <a:pPr algn="just">
              <a:lnSpc>
                <a:spcPct val="150000"/>
              </a:lnSpc>
              <a:buFont typeface="+mj-lt"/>
              <a:buAutoNum type="arabicPeriod"/>
            </a:pPr>
            <a:r>
              <a:rPr lang="en-US" sz="2400" b="1" i="0" dirty="0">
                <a:solidFill>
                  <a:schemeClr val="tx1"/>
                </a:solidFill>
                <a:effectLst/>
                <a:latin typeface="Times New Roman" panose="02020603050405020304" pitchFamily="18" charset="0"/>
                <a:cs typeface="Times New Roman" panose="02020603050405020304" pitchFamily="18" charset="0"/>
              </a:rPr>
              <a:t>Matplotlib:</a:t>
            </a:r>
            <a:r>
              <a:rPr lang="en-US" sz="2400" b="0" i="0" dirty="0">
                <a:solidFill>
                  <a:schemeClr val="tx1"/>
                </a:solidFill>
                <a:effectLst/>
                <a:latin typeface="Times New Roman" panose="02020603050405020304" pitchFamily="18" charset="0"/>
                <a:cs typeface="Times New Roman" panose="02020603050405020304" pitchFamily="18" charset="0"/>
              </a:rPr>
              <a:t> Plotting library for creating static, interactive, and animated visualizations in Python.</a:t>
            </a:r>
          </a:p>
          <a:p>
            <a:pPr algn="just">
              <a:lnSpc>
                <a:spcPct val="150000"/>
              </a:lnSpc>
              <a:buFont typeface="+mj-lt"/>
              <a:buAutoNum type="arabicPeriod"/>
            </a:pPr>
            <a:r>
              <a:rPr lang="en-US" sz="2400" b="1" i="0" dirty="0" err="1">
                <a:solidFill>
                  <a:schemeClr val="tx1"/>
                </a:solidFill>
                <a:effectLst/>
                <a:latin typeface="Times New Roman" panose="02020603050405020304" pitchFamily="18" charset="0"/>
                <a:cs typeface="Times New Roman" panose="02020603050405020304" pitchFamily="18" charset="0"/>
              </a:rPr>
              <a:t>Plotly</a:t>
            </a:r>
            <a:r>
              <a:rPr lang="en-US" sz="2400" b="1" i="0" dirty="0">
                <a:solidFill>
                  <a:schemeClr val="tx1"/>
                </a:solidFill>
                <a:effectLst/>
                <a:latin typeface="Times New Roman" panose="02020603050405020304" pitchFamily="18" charset="0"/>
                <a:cs typeface="Times New Roman" panose="02020603050405020304" pitchFamily="18" charset="0"/>
              </a:rPr>
              <a:t>:</a:t>
            </a:r>
            <a:r>
              <a:rPr lang="en-US" sz="2400" b="0" i="0" dirty="0">
                <a:solidFill>
                  <a:schemeClr val="tx1"/>
                </a:solidFill>
                <a:effectLst/>
                <a:latin typeface="Times New Roman" panose="02020603050405020304" pitchFamily="18" charset="0"/>
                <a:cs typeface="Times New Roman" panose="02020603050405020304" pitchFamily="18" charset="0"/>
              </a:rPr>
              <a:t> Interactive graphing library for creating and sharing visualizations.</a:t>
            </a:r>
          </a:p>
          <a:p>
            <a:pPr algn="just">
              <a:lnSpc>
                <a:spcPct val="150000"/>
              </a:lnSpc>
            </a:pPr>
            <a:r>
              <a:rPr lang="en-US" sz="2400" b="1" i="0" dirty="0">
                <a:solidFill>
                  <a:schemeClr val="tx1"/>
                </a:solidFill>
                <a:effectLst/>
                <a:latin typeface="Times New Roman" panose="02020603050405020304" pitchFamily="18" charset="0"/>
                <a:cs typeface="Times New Roman" panose="02020603050405020304" pitchFamily="18" charset="0"/>
              </a:rPr>
              <a:t>   Additional Tools:</a:t>
            </a:r>
            <a:r>
              <a:rPr lang="en-US" sz="2400" dirty="0">
                <a:solidFill>
                  <a:schemeClr val="tx1"/>
                </a:solidFill>
                <a:latin typeface="Times New Roman" panose="02020603050405020304" pitchFamily="18" charset="0"/>
                <a:cs typeface="Times New Roman" panose="02020603050405020304" pitchFamily="18" charset="0"/>
              </a:rPr>
              <a:t> </a:t>
            </a:r>
            <a:r>
              <a:rPr lang="en-US" sz="2400" b="1" i="0" dirty="0">
                <a:solidFill>
                  <a:schemeClr val="tx1"/>
                </a:solidFill>
                <a:effectLst/>
                <a:latin typeface="Times New Roman" panose="02020603050405020304" pitchFamily="18" charset="0"/>
                <a:cs typeface="Times New Roman" panose="02020603050405020304" pitchFamily="18" charset="0"/>
              </a:rPr>
              <a:t>Arduino:</a:t>
            </a:r>
            <a:r>
              <a:rPr lang="en-US" sz="2400" b="0" i="0" dirty="0">
                <a:solidFill>
                  <a:schemeClr val="tx1"/>
                </a:solidFill>
                <a:effectLst/>
                <a:latin typeface="Times New Roman" panose="02020603050405020304" pitchFamily="18" charset="0"/>
                <a:cs typeface="Times New Roman" panose="02020603050405020304" pitchFamily="18" charset="0"/>
              </a:rPr>
              <a:t> (Used for hardware integration and sensor data collection),</a:t>
            </a:r>
            <a:r>
              <a:rPr lang="en-US" sz="2400" b="1" i="0" dirty="0">
                <a:solidFill>
                  <a:schemeClr val="tx1"/>
                </a:solidFill>
                <a:effectLst/>
                <a:latin typeface="Times New Roman" panose="02020603050405020304" pitchFamily="18" charset="0"/>
                <a:cs typeface="Times New Roman" panose="02020603050405020304" pitchFamily="18" charset="0"/>
              </a:rPr>
              <a:t>VS Code (</a:t>
            </a:r>
            <a:r>
              <a:rPr lang="en-US" sz="2400" b="0" i="0" dirty="0">
                <a:solidFill>
                  <a:schemeClr val="tx1"/>
                </a:solidFill>
                <a:effectLst/>
                <a:latin typeface="Times New Roman" panose="02020603050405020304" pitchFamily="18" charset="0"/>
                <a:cs typeface="Times New Roman" panose="02020603050405020304" pitchFamily="18" charset="0"/>
              </a:rPr>
              <a:t>Integrated development environment IDE) ,</a:t>
            </a:r>
            <a:r>
              <a:rPr lang="en-US" sz="2400" b="1" i="0" dirty="0" err="1">
                <a:solidFill>
                  <a:schemeClr val="tx1"/>
                </a:solidFill>
                <a:effectLst/>
                <a:latin typeface="Times New Roman" panose="02020603050405020304" pitchFamily="18" charset="0"/>
                <a:cs typeface="Times New Roman" panose="02020603050405020304" pitchFamily="18" charset="0"/>
              </a:rPr>
              <a:t>Jupyter</a:t>
            </a:r>
            <a:r>
              <a:rPr lang="en-US" sz="2400" b="1" i="0" dirty="0">
                <a:solidFill>
                  <a:schemeClr val="tx1"/>
                </a:solidFill>
                <a:effectLst/>
                <a:latin typeface="Times New Roman" panose="02020603050405020304" pitchFamily="18" charset="0"/>
                <a:cs typeface="Times New Roman" panose="02020603050405020304" pitchFamily="18" charset="0"/>
              </a:rPr>
              <a:t> Notebooks(</a:t>
            </a:r>
            <a:r>
              <a:rPr lang="en-US" sz="2400" b="0" i="0" dirty="0">
                <a:solidFill>
                  <a:schemeClr val="tx1"/>
                </a:solidFill>
                <a:effectLst/>
                <a:latin typeface="Times New Roman" panose="02020603050405020304" pitchFamily="18" charset="0"/>
                <a:cs typeface="Times New Roman" panose="02020603050405020304" pitchFamily="18" charset="0"/>
              </a:rPr>
              <a:t>Interactive computing environment )</a:t>
            </a:r>
            <a:endParaRPr lang="en-US" sz="2400" b="1" i="0" dirty="0">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7"/>
          <p:cNvSpPr/>
          <p:nvPr/>
        </p:nvSpPr>
        <p:spPr>
          <a:xfrm>
            <a:off x="334440" y="9096120"/>
            <a:ext cx="7314840" cy="909000"/>
          </a:xfrm>
          <a:custGeom>
            <a:avLst/>
            <a:gdLst/>
            <a:ahLst/>
            <a:cxnLst/>
            <a:rect l="l" t="t" r="r" b="b"/>
            <a:pathLst>
              <a:path w="7315200" h="909430" extrusionOk="0">
                <a:moveTo>
                  <a:pt x="0" y="0"/>
                </a:moveTo>
                <a:lnTo>
                  <a:pt x="7315200" y="0"/>
                </a:lnTo>
                <a:lnTo>
                  <a:pt x="7315200" y="909430"/>
                </a:lnTo>
                <a:lnTo>
                  <a:pt x="0" y="909430"/>
                </a:lnTo>
                <a:lnTo>
                  <a:pt x="0" y="0"/>
                </a:lnTo>
                <a:close/>
              </a:path>
            </a:pathLst>
          </a:custGeom>
          <a:blipFill rotWithShape="1">
            <a:blip r:embed="rId3">
              <a:alphaModFix/>
            </a:blip>
            <a:stretch>
              <a:fillRect/>
            </a:stretch>
          </a:blipFill>
          <a:ln>
            <a:noFill/>
          </a:ln>
        </p:spPr>
      </p:sp>
      <p:sp>
        <p:nvSpPr>
          <p:cNvPr id="143" name="Google Shape;143;p7"/>
          <p:cNvSpPr/>
          <p:nvPr/>
        </p:nvSpPr>
        <p:spPr>
          <a:xfrm>
            <a:off x="394920" y="163440"/>
            <a:ext cx="6985080" cy="116339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8000"/>
              <a:buFont typeface="Arial"/>
              <a:buNone/>
            </a:pPr>
            <a:r>
              <a:rPr lang="en-US" sz="5400" b="1" i="0" u="sng" strike="noStrike" cap="none" dirty="0">
                <a:solidFill>
                  <a:srgbClr val="000000"/>
                </a:solidFill>
                <a:latin typeface="Times New Roman" panose="02020603050405020304" pitchFamily="18" charset="0"/>
                <a:cs typeface="Times New Roman" panose="02020603050405020304" pitchFamily="18" charset="0"/>
                <a:sym typeface="Arial"/>
              </a:rPr>
              <a:t>Future Scope</a:t>
            </a:r>
            <a:endParaRPr sz="5400" b="1" i="0" u="sng" strike="noStrike" cap="none" dirty="0">
              <a:latin typeface="Times New Roman" panose="02020603050405020304" pitchFamily="18" charset="0"/>
              <a:cs typeface="Times New Roman" panose="02020603050405020304" pitchFamily="18" charset="0"/>
              <a:sym typeface="Arial"/>
            </a:endParaRPr>
          </a:p>
        </p:txBody>
      </p:sp>
      <p:pic>
        <p:nvPicPr>
          <p:cNvPr id="2" name="Picture 1">
            <a:extLst>
              <a:ext uri="{FF2B5EF4-FFF2-40B4-BE49-F238E27FC236}">
                <a16:creationId xmlns:a16="http://schemas.microsoft.com/office/drawing/2014/main" id="{83E91272-2118-DB5A-75FF-8023DC1B8112}"/>
              </a:ext>
            </a:extLst>
          </p:cNvPr>
          <p:cNvPicPr>
            <a:picLocks noChangeAspect="1"/>
          </p:cNvPicPr>
          <p:nvPr/>
        </p:nvPicPr>
        <p:blipFill>
          <a:blip r:embed="rId4"/>
          <a:stretch>
            <a:fillRect/>
          </a:stretch>
        </p:blipFill>
        <p:spPr>
          <a:xfrm>
            <a:off x="4522803" y="281880"/>
            <a:ext cx="1147017" cy="951575"/>
          </a:xfrm>
          <a:prstGeom prst="rect">
            <a:avLst/>
          </a:prstGeom>
        </p:spPr>
      </p:pic>
      <p:sp>
        <p:nvSpPr>
          <p:cNvPr id="3" name="Subtitle 2">
            <a:extLst>
              <a:ext uri="{FF2B5EF4-FFF2-40B4-BE49-F238E27FC236}">
                <a16:creationId xmlns:a16="http://schemas.microsoft.com/office/drawing/2014/main" id="{31B95095-4316-5FE3-A03A-B646234BFD54}"/>
              </a:ext>
            </a:extLst>
          </p:cNvPr>
          <p:cNvSpPr>
            <a:spLocks noGrp="1"/>
          </p:cNvSpPr>
          <p:nvPr>
            <p:ph type="subTitle" idx="1"/>
          </p:nvPr>
        </p:nvSpPr>
        <p:spPr>
          <a:xfrm>
            <a:off x="430073" y="2743200"/>
            <a:ext cx="16901652" cy="5556297"/>
          </a:xfrm>
        </p:spPr>
        <p:txBody>
          <a:bodyPr/>
          <a:lstStyle/>
          <a:p>
            <a:pPr marL="571500" indent="-342900" algn="just">
              <a:lnSpc>
                <a:spcPct val="150000"/>
              </a:lnSpc>
              <a:buFont typeface="Wingdings" panose="05000000000000000000" pitchFamily="2" charset="2"/>
              <a:buChar char="q"/>
            </a:pPr>
            <a:r>
              <a:rPr lang="en-US" sz="2400" b="1" i="0" dirty="0">
                <a:solidFill>
                  <a:schemeClr val="tx1"/>
                </a:solidFill>
                <a:effectLst/>
                <a:latin typeface="Times New Roman" panose="02020603050405020304" pitchFamily="18" charset="0"/>
                <a:cs typeface="Times New Roman" panose="02020603050405020304" pitchFamily="18" charset="0"/>
              </a:rPr>
              <a:t>Reinforcement Learning Integration:</a:t>
            </a:r>
            <a:r>
              <a:rPr lang="en-US" sz="2400" b="0" i="0" dirty="0">
                <a:solidFill>
                  <a:schemeClr val="tx1"/>
                </a:solidFill>
                <a:effectLst/>
                <a:latin typeface="Times New Roman" panose="02020603050405020304" pitchFamily="18" charset="0"/>
                <a:cs typeface="Times New Roman" panose="02020603050405020304" pitchFamily="18" charset="0"/>
              </a:rPr>
              <a:t> In the future, we envision incorporating </a:t>
            </a:r>
            <a:r>
              <a:rPr lang="en-US" sz="2400" b="1" i="0" dirty="0">
                <a:solidFill>
                  <a:schemeClr val="tx1"/>
                </a:solidFill>
                <a:effectLst/>
                <a:latin typeface="Times New Roman" panose="02020603050405020304" pitchFamily="18" charset="0"/>
                <a:cs typeface="Times New Roman" panose="02020603050405020304" pitchFamily="18" charset="0"/>
              </a:rPr>
              <a:t>reinforcement learning</a:t>
            </a:r>
            <a:r>
              <a:rPr lang="en-US" sz="2400" b="0" i="0" dirty="0">
                <a:solidFill>
                  <a:schemeClr val="tx1"/>
                </a:solidFill>
                <a:effectLst/>
                <a:latin typeface="Times New Roman" panose="02020603050405020304" pitchFamily="18" charset="0"/>
                <a:cs typeface="Times New Roman" panose="02020603050405020304" pitchFamily="18" charset="0"/>
              </a:rPr>
              <a:t> algorithms for continuous training and improvement of our solution. This will enable adaptive decision-making and enhanced performance over time.</a:t>
            </a:r>
          </a:p>
          <a:p>
            <a:pPr marL="571500" indent="-342900" algn="just">
              <a:lnSpc>
                <a:spcPct val="150000"/>
              </a:lnSpc>
              <a:buFont typeface="Wingdings" panose="05000000000000000000" pitchFamily="2" charset="2"/>
              <a:buChar char="q"/>
            </a:pPr>
            <a:r>
              <a:rPr lang="en-US" sz="2400" b="1" i="0" dirty="0">
                <a:solidFill>
                  <a:schemeClr val="tx1"/>
                </a:solidFill>
                <a:effectLst/>
                <a:latin typeface="Times New Roman" panose="02020603050405020304" pitchFamily="18" charset="0"/>
                <a:cs typeface="Times New Roman" panose="02020603050405020304" pitchFamily="18" charset="0"/>
              </a:rPr>
              <a:t>Dynamic Updates and Modifications:</a:t>
            </a:r>
            <a:r>
              <a:rPr lang="en-US" sz="2400" b="0" i="0" dirty="0">
                <a:solidFill>
                  <a:schemeClr val="tx1"/>
                </a:solidFill>
                <a:effectLst/>
                <a:latin typeface="Times New Roman" panose="02020603050405020304" pitchFamily="18" charset="0"/>
                <a:cs typeface="Times New Roman" panose="02020603050405020304" pitchFamily="18" charset="0"/>
              </a:rPr>
              <a:t> Our solution will feature the capability for </a:t>
            </a:r>
            <a:r>
              <a:rPr lang="en-US" sz="2400" b="1" i="0" dirty="0">
                <a:solidFill>
                  <a:schemeClr val="tx1"/>
                </a:solidFill>
                <a:effectLst/>
                <a:latin typeface="Times New Roman" panose="02020603050405020304" pitchFamily="18" charset="0"/>
                <a:cs typeface="Times New Roman" panose="02020603050405020304" pitchFamily="18" charset="0"/>
              </a:rPr>
              <a:t>real-time updates</a:t>
            </a:r>
            <a:r>
              <a:rPr lang="en-US" sz="2400" b="0" i="0" dirty="0">
                <a:solidFill>
                  <a:schemeClr val="tx1"/>
                </a:solidFill>
                <a:effectLst/>
                <a:latin typeface="Times New Roman" panose="02020603050405020304" pitchFamily="18" charset="0"/>
                <a:cs typeface="Times New Roman" panose="02020603050405020304" pitchFamily="18" charset="0"/>
              </a:rPr>
              <a:t> and modifications at the entry level, ensuring that it remains adaptable to evolving agricultural needs and technological advancements.</a:t>
            </a:r>
          </a:p>
          <a:p>
            <a:pPr marL="571500" indent="-342900" algn="just">
              <a:lnSpc>
                <a:spcPct val="150000"/>
              </a:lnSpc>
              <a:buFont typeface="Wingdings" panose="05000000000000000000" pitchFamily="2" charset="2"/>
              <a:buChar char="q"/>
            </a:pPr>
            <a:r>
              <a:rPr lang="en-US" sz="2400" b="1" i="0" dirty="0">
                <a:solidFill>
                  <a:schemeClr val="tx1"/>
                </a:solidFill>
                <a:effectLst/>
                <a:latin typeface="Times New Roman" panose="02020603050405020304" pitchFamily="18" charset="0"/>
                <a:cs typeface="Times New Roman" panose="02020603050405020304" pitchFamily="18" charset="0"/>
              </a:rPr>
              <a:t>Greenhouse Implementation:</a:t>
            </a:r>
            <a:r>
              <a:rPr lang="en-US" sz="2400" b="0" i="0" dirty="0">
                <a:solidFill>
                  <a:schemeClr val="tx1"/>
                </a:solidFill>
                <a:effectLst/>
                <a:latin typeface="Times New Roman" panose="02020603050405020304" pitchFamily="18" charset="0"/>
                <a:cs typeface="Times New Roman" panose="02020603050405020304" pitchFamily="18" charset="0"/>
              </a:rPr>
              <a:t> We plan to expand our solution to include </a:t>
            </a:r>
            <a:r>
              <a:rPr lang="en-US" sz="2400" b="1" i="0" dirty="0">
                <a:solidFill>
                  <a:schemeClr val="tx1"/>
                </a:solidFill>
                <a:effectLst/>
                <a:latin typeface="Times New Roman" panose="02020603050405020304" pitchFamily="18" charset="0"/>
                <a:cs typeface="Times New Roman" panose="02020603050405020304" pitchFamily="18" charset="0"/>
              </a:rPr>
              <a:t>greenhouse automation</a:t>
            </a:r>
            <a:r>
              <a:rPr lang="en-US" sz="2400" b="0" i="0" dirty="0">
                <a:solidFill>
                  <a:schemeClr val="tx1"/>
                </a:solidFill>
                <a:effectLst/>
                <a:latin typeface="Times New Roman" panose="02020603050405020304" pitchFamily="18" charset="0"/>
                <a:cs typeface="Times New Roman" panose="02020603050405020304" pitchFamily="18" charset="0"/>
              </a:rPr>
              <a:t> features, allowing farmers to create controlled environments for year-round cultivation. This will enable fruit or crop growth in any weather conditions, optimizing yield and resource utilization.</a:t>
            </a:r>
          </a:p>
          <a:p>
            <a:pPr marL="571500" indent="-342900" algn="just">
              <a:lnSpc>
                <a:spcPct val="150000"/>
              </a:lnSpc>
              <a:buFont typeface="Wingdings" panose="05000000000000000000" pitchFamily="2" charset="2"/>
              <a:buChar char="q"/>
            </a:pPr>
            <a:r>
              <a:rPr lang="en-US" sz="2400" b="1" i="0" dirty="0">
                <a:solidFill>
                  <a:schemeClr val="tx1"/>
                </a:solidFill>
                <a:effectLst/>
                <a:latin typeface="Times New Roman" panose="02020603050405020304" pitchFamily="18" charset="0"/>
                <a:cs typeface="Times New Roman" panose="02020603050405020304" pitchFamily="18" charset="0"/>
              </a:rPr>
              <a:t>Weather-Responsive Cultivation:</a:t>
            </a:r>
            <a:r>
              <a:rPr lang="en-US" sz="2400" b="0" i="0" dirty="0">
                <a:solidFill>
                  <a:schemeClr val="tx1"/>
                </a:solidFill>
                <a:effectLst/>
                <a:latin typeface="Times New Roman" panose="02020603050405020304" pitchFamily="18" charset="0"/>
                <a:cs typeface="Times New Roman" panose="02020603050405020304" pitchFamily="18" charset="0"/>
              </a:rPr>
              <a:t> Leveraging advanced </a:t>
            </a:r>
            <a:r>
              <a:rPr lang="en-US" sz="2400" b="1" i="0" dirty="0">
                <a:solidFill>
                  <a:schemeClr val="tx1"/>
                </a:solidFill>
                <a:effectLst/>
                <a:latin typeface="Times New Roman" panose="02020603050405020304" pitchFamily="18" charset="0"/>
                <a:cs typeface="Times New Roman" panose="02020603050405020304" pitchFamily="18" charset="0"/>
              </a:rPr>
              <a:t>weather prediction</a:t>
            </a:r>
            <a:r>
              <a:rPr lang="en-US" sz="2400" b="0" i="0" dirty="0">
                <a:solidFill>
                  <a:schemeClr val="tx1"/>
                </a:solidFill>
                <a:effectLst/>
                <a:latin typeface="Times New Roman" panose="02020603050405020304" pitchFamily="18" charset="0"/>
                <a:cs typeface="Times New Roman" panose="02020603050405020304" pitchFamily="18" charset="0"/>
              </a:rPr>
              <a:t> algorithms, our solution will provide tailored recommendations for crop cultivation based on current and forecasted weather conditions. This will empower farmers to make informed decisions and maximize productivity regardless of environmental variability.</a:t>
            </a:r>
          </a:p>
          <a:p>
            <a:pPr marL="571500" indent="-342900" algn="just">
              <a:lnSpc>
                <a:spcPct val="150000"/>
              </a:lnSpc>
              <a:buFont typeface="Wingdings" panose="05000000000000000000" pitchFamily="2" charset="2"/>
              <a:buChar char="q"/>
            </a:pPr>
            <a:r>
              <a:rPr lang="en-US" sz="2400" b="1" i="0" dirty="0">
                <a:solidFill>
                  <a:schemeClr val="tx1"/>
                </a:solidFill>
                <a:effectLst/>
                <a:latin typeface="Times New Roman" panose="02020603050405020304" pitchFamily="18" charset="0"/>
                <a:cs typeface="Times New Roman" panose="02020603050405020304" pitchFamily="18" charset="0"/>
              </a:rPr>
              <a:t>Community Engagement:</a:t>
            </a:r>
            <a:r>
              <a:rPr lang="en-US" sz="2400" b="0" i="0" dirty="0">
                <a:solidFill>
                  <a:schemeClr val="tx1"/>
                </a:solidFill>
                <a:effectLst/>
                <a:latin typeface="Times New Roman" panose="02020603050405020304" pitchFamily="18" charset="0"/>
                <a:cs typeface="Times New Roman" panose="02020603050405020304" pitchFamily="18" charset="0"/>
              </a:rPr>
              <a:t> We aim to foster a </a:t>
            </a:r>
            <a:r>
              <a:rPr lang="en-US" sz="2400" b="1" i="0" dirty="0">
                <a:solidFill>
                  <a:schemeClr val="tx1"/>
                </a:solidFill>
                <a:effectLst/>
                <a:latin typeface="Times New Roman" panose="02020603050405020304" pitchFamily="18" charset="0"/>
                <a:cs typeface="Times New Roman" panose="02020603050405020304" pitchFamily="18" charset="0"/>
              </a:rPr>
              <a:t>community-driven ecosystem</a:t>
            </a:r>
            <a:r>
              <a:rPr lang="en-US" sz="2400" b="0" i="0" dirty="0">
                <a:solidFill>
                  <a:schemeClr val="tx1"/>
                </a:solidFill>
                <a:effectLst/>
                <a:latin typeface="Times New Roman" panose="02020603050405020304" pitchFamily="18" charset="0"/>
                <a:cs typeface="Times New Roman" panose="02020603050405020304" pitchFamily="18" charset="0"/>
              </a:rPr>
              <a:t> where farmers can share insights, best practices, and challenges. This collaborative approach will facilitate knowledge exchange and collective problem-solving, driving continuous innovation and improvement in agricultural practices.</a:t>
            </a:r>
          </a:p>
          <a:p>
            <a:pPr algn="just">
              <a:lnSpc>
                <a:spcPct val="150000"/>
              </a:lnSpc>
              <a:buFont typeface="+mj-lt"/>
              <a:buAutoNum type="arabicPeriod"/>
            </a:pPr>
            <a:endParaRPr lang="en-US" sz="2400" i="0" dirty="0">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449</TotalTime>
  <Words>1058</Words>
  <Application>Microsoft Office PowerPoint</Application>
  <PresentationFormat>Custom</PresentationFormat>
  <Paragraphs>89</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Chirag Gaba</dc:creator>
  <cp:lastModifiedBy>Chirag Gaba</cp:lastModifiedBy>
  <cp:revision>5</cp:revision>
  <dcterms:created xsi:type="dcterms:W3CDTF">2006-08-16T00:00:00Z</dcterms:created>
  <dcterms:modified xsi:type="dcterms:W3CDTF">2024-02-08T12:03:52Z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On-screen Show (4:3)</vt:lpwstr>
  </property>
</Properties>
</file>